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2" r:id="rId4"/>
    <p:sldId id="259" r:id="rId5"/>
    <p:sldId id="260" r:id="rId6"/>
    <p:sldId id="261" r:id="rId7"/>
    <p:sldId id="263" r:id="rId8"/>
    <p:sldId id="264" r:id="rId9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58" y="7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7A54B5BF-2A33-4464-938F-D580C351CD96}" type="datetimeFigureOut">
              <a:rPr lang="es-AR" smtClean="0"/>
              <a:t>22/10/2015</a:t>
            </a:fld>
            <a:endParaRPr lang="es-AR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F638A138-CE8C-4F7D-BEE2-2EAC474E2307}" type="slidenum">
              <a:rPr lang="es-AR" smtClean="0"/>
              <a:t>‹Nº›</a:t>
            </a:fld>
            <a:endParaRPr lang="es-AR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4B5BF-2A33-4464-938F-D580C351CD96}" type="datetimeFigureOut">
              <a:rPr lang="es-AR" smtClean="0"/>
              <a:t>22/10/2015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8A138-CE8C-4F7D-BEE2-2EAC474E2307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4B5BF-2A33-4464-938F-D580C351CD96}" type="datetimeFigureOut">
              <a:rPr lang="es-AR" smtClean="0"/>
              <a:t>22/10/2015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8A138-CE8C-4F7D-BEE2-2EAC474E2307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4B5BF-2A33-4464-938F-D580C351CD96}" type="datetimeFigureOut">
              <a:rPr lang="es-AR" smtClean="0"/>
              <a:t>22/10/2015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8A138-CE8C-4F7D-BEE2-2EAC474E2307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4B5BF-2A33-4464-938F-D580C351CD96}" type="datetimeFigureOut">
              <a:rPr lang="es-AR" smtClean="0"/>
              <a:t>22/10/2015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8A138-CE8C-4F7D-BEE2-2EAC474E2307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4B5BF-2A33-4464-938F-D580C351CD96}" type="datetimeFigureOut">
              <a:rPr lang="es-AR" smtClean="0"/>
              <a:t>22/10/2015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8A138-CE8C-4F7D-BEE2-2EAC474E2307}" type="slidenum">
              <a:rPr lang="es-AR" smtClean="0"/>
              <a:t>‹Nº›</a:t>
            </a:fld>
            <a:endParaRPr lang="es-A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4B5BF-2A33-4464-938F-D580C351CD96}" type="datetimeFigureOut">
              <a:rPr lang="es-AR" smtClean="0"/>
              <a:t>22/10/2015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8A138-CE8C-4F7D-BEE2-2EAC474E2307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4B5BF-2A33-4464-938F-D580C351CD96}" type="datetimeFigureOut">
              <a:rPr lang="es-AR" smtClean="0"/>
              <a:t>22/10/2015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8A138-CE8C-4F7D-BEE2-2EAC474E2307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4B5BF-2A33-4464-938F-D580C351CD96}" type="datetimeFigureOut">
              <a:rPr lang="es-AR" smtClean="0"/>
              <a:t>22/10/2015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8A138-CE8C-4F7D-BEE2-2EAC474E2307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4B5BF-2A33-4464-938F-D580C351CD96}" type="datetimeFigureOut">
              <a:rPr lang="es-AR" smtClean="0"/>
              <a:t>22/10/2015</a:t>
            </a:fld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8A138-CE8C-4F7D-BEE2-2EAC474E2307}" type="slidenum">
              <a:rPr lang="es-AR" smtClean="0"/>
              <a:t>‹Nº›</a:t>
            </a:fld>
            <a:endParaRPr lang="es-AR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A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4B5BF-2A33-4464-938F-D580C351CD96}" type="datetimeFigureOut">
              <a:rPr lang="es-AR" smtClean="0"/>
              <a:t>22/10/2015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8A138-CE8C-4F7D-BEE2-2EAC474E2307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A54B5BF-2A33-4464-938F-D580C351CD96}" type="datetimeFigureOut">
              <a:rPr lang="es-AR" smtClean="0"/>
              <a:t>22/10/2015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F638A138-CE8C-4F7D-BEE2-2EAC474E2307}" type="slidenum">
              <a:rPr lang="es-AR" smtClean="0"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AR" dirty="0" smtClean="0"/>
              <a:t>Criterios para el diseño de  estructuras</a:t>
            </a:r>
            <a:endParaRPr lang="es-AR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AR" dirty="0" smtClean="0"/>
              <a:t>Algunas ideas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280743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dirty="0" smtClean="0"/>
              <a:t>Por naturaleza de la actividad estatal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AR" dirty="0" smtClean="0"/>
              <a:t>Planeamiento</a:t>
            </a:r>
          </a:p>
          <a:p>
            <a:r>
              <a:rPr lang="es-AR" dirty="0" smtClean="0"/>
              <a:t>Promoción y desarrollo</a:t>
            </a:r>
          </a:p>
          <a:p>
            <a:r>
              <a:rPr lang="es-AR" dirty="0" smtClean="0"/>
              <a:t>Elaboración de marcos regulatorios</a:t>
            </a:r>
          </a:p>
          <a:p>
            <a:r>
              <a:rPr lang="es-AR" dirty="0" smtClean="0"/>
              <a:t>Regulación (permisos)</a:t>
            </a:r>
          </a:p>
          <a:p>
            <a:r>
              <a:rPr lang="es-AR" dirty="0" smtClean="0"/>
              <a:t>Ejecución, implementación, atención</a:t>
            </a:r>
          </a:p>
          <a:p>
            <a:r>
              <a:rPr lang="es-AR" dirty="0" smtClean="0"/>
              <a:t>Fiscalización, control</a:t>
            </a:r>
          </a:p>
          <a:p>
            <a:r>
              <a:rPr lang="es-AR" dirty="0" smtClean="0"/>
              <a:t>Cobro de servicios, tasas, multas, etc.</a:t>
            </a:r>
          </a:p>
          <a:p>
            <a:r>
              <a:rPr lang="es-AR" dirty="0" smtClean="0"/>
              <a:t>Sanciones</a:t>
            </a:r>
          </a:p>
          <a:p>
            <a:endParaRPr lang="es-AR" dirty="0" smtClean="0"/>
          </a:p>
          <a:p>
            <a:endParaRPr lang="es-AR" dirty="0" smtClean="0"/>
          </a:p>
          <a:p>
            <a:endParaRPr lang="es-AR" dirty="0" smtClean="0"/>
          </a:p>
          <a:p>
            <a:endParaRPr lang="es-AR" dirty="0" smtClean="0"/>
          </a:p>
          <a:p>
            <a:endParaRPr lang="es-AR" dirty="0" smtClean="0"/>
          </a:p>
          <a:p>
            <a:endParaRPr lang="es-AR" dirty="0" smtClean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013561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59628" y="1124744"/>
            <a:ext cx="7024744" cy="613872"/>
          </a:xfrm>
        </p:spPr>
        <p:txBody>
          <a:bodyPr>
            <a:normAutofit fontScale="90000"/>
          </a:bodyPr>
          <a:lstStyle/>
          <a:p>
            <a:r>
              <a:rPr lang="es-AR" dirty="0" smtClean="0"/>
              <a:t>Posible división por áreas</a:t>
            </a:r>
            <a:endParaRPr lang="es-AR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5379411"/>
              </p:ext>
            </p:extLst>
          </p:nvPr>
        </p:nvGraphicFramePr>
        <p:xfrm>
          <a:off x="755577" y="2132856"/>
          <a:ext cx="7632846" cy="28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2141"/>
                <a:gridCol w="1272141"/>
                <a:gridCol w="1272141"/>
                <a:gridCol w="1272141"/>
                <a:gridCol w="1272141"/>
                <a:gridCol w="1272141"/>
              </a:tblGrid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es-AR" sz="1400" b="0" dirty="0" smtClean="0"/>
                        <a:t>Planeamiento</a:t>
                      </a:r>
                      <a:endParaRPr lang="es-AR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400" b="0" dirty="0" smtClean="0"/>
                        <a:t>Promoción</a:t>
                      </a:r>
                      <a:r>
                        <a:rPr lang="es-AR" sz="1400" b="0" baseline="0" dirty="0" smtClean="0"/>
                        <a:t> y desarrollo</a:t>
                      </a:r>
                      <a:endParaRPr lang="es-AR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400" b="0" dirty="0" smtClean="0"/>
                        <a:t>Regulación</a:t>
                      </a:r>
                      <a:endParaRPr lang="es-AR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400" b="0" dirty="0" smtClean="0"/>
                        <a:t>Ejecución</a:t>
                      </a:r>
                      <a:r>
                        <a:rPr lang="es-AR" sz="1400" b="0" baseline="0" dirty="0" smtClean="0"/>
                        <a:t> / Atención</a:t>
                      </a:r>
                      <a:endParaRPr lang="es-AR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400" b="0" dirty="0" smtClean="0"/>
                        <a:t>Fiscalización</a:t>
                      </a:r>
                      <a:r>
                        <a:rPr lang="es-AR" sz="1400" b="0" baseline="0" dirty="0" smtClean="0"/>
                        <a:t> y control</a:t>
                      </a:r>
                      <a:endParaRPr lang="es-AR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400" b="0" dirty="0" smtClean="0"/>
                        <a:t>Cobranzas</a:t>
                      </a:r>
                      <a:endParaRPr lang="es-AR" sz="1400" b="0" dirty="0"/>
                    </a:p>
                  </a:txBody>
                  <a:tcPr/>
                </a:tc>
              </a:tr>
              <a:tr h="2233688">
                <a:tc>
                  <a:txBody>
                    <a:bodyPr/>
                    <a:lstStyle/>
                    <a:p>
                      <a:pPr marL="93663" indent="-93663">
                        <a:buFont typeface="Arial" panose="020B0604020202020204" pitchFamily="34" charset="0"/>
                        <a:buChar char="•"/>
                      </a:pPr>
                      <a:r>
                        <a:rPr lang="es-AR" sz="1000" dirty="0" smtClean="0"/>
                        <a:t>Planeamiento</a:t>
                      </a:r>
                      <a:r>
                        <a:rPr lang="es-AR" sz="1000" baseline="0" dirty="0" smtClean="0"/>
                        <a:t> estratégico</a:t>
                      </a:r>
                    </a:p>
                    <a:p>
                      <a:pPr marL="93663" indent="-93663">
                        <a:buFont typeface="Arial" panose="020B0604020202020204" pitchFamily="34" charset="0"/>
                        <a:buChar char="•"/>
                      </a:pPr>
                      <a:r>
                        <a:rPr lang="es-AR" sz="1000" baseline="0" dirty="0" smtClean="0"/>
                        <a:t>Planeamiento urbano y ambiental</a:t>
                      </a:r>
                    </a:p>
                    <a:p>
                      <a:pPr marL="93663" indent="-93663">
                        <a:buFont typeface="Arial" panose="020B0604020202020204" pitchFamily="34" charset="0"/>
                        <a:buChar char="•"/>
                      </a:pPr>
                      <a:r>
                        <a:rPr lang="es-AR" sz="1000" baseline="0" dirty="0" smtClean="0"/>
                        <a:t>Políticas tributarias</a:t>
                      </a:r>
                      <a:endParaRPr lang="es-A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3663" indent="-93663">
                        <a:buFont typeface="Arial" panose="020B0604020202020204" pitchFamily="34" charset="0"/>
                        <a:buChar char="•"/>
                      </a:pPr>
                      <a:r>
                        <a:rPr lang="es-AR" sz="1000" dirty="0" smtClean="0"/>
                        <a:t>Desarrollo</a:t>
                      </a:r>
                      <a:r>
                        <a:rPr lang="es-AR" sz="1000" baseline="0" dirty="0" smtClean="0"/>
                        <a:t> económico y empleo</a:t>
                      </a:r>
                    </a:p>
                    <a:p>
                      <a:pPr marL="93663" indent="-93663">
                        <a:buFont typeface="Arial" panose="020B0604020202020204" pitchFamily="34" charset="0"/>
                        <a:buChar char="•"/>
                      </a:pPr>
                      <a:r>
                        <a:rPr lang="es-AR" sz="1000" baseline="0" dirty="0" smtClean="0"/>
                        <a:t>Deporte</a:t>
                      </a:r>
                    </a:p>
                    <a:p>
                      <a:pPr marL="93663" indent="-93663">
                        <a:buFont typeface="Arial" panose="020B0604020202020204" pitchFamily="34" charset="0"/>
                        <a:buChar char="•"/>
                      </a:pPr>
                      <a:r>
                        <a:rPr lang="es-AR" sz="1000" baseline="0" dirty="0" smtClean="0"/>
                        <a:t>Cultura</a:t>
                      </a:r>
                    </a:p>
                    <a:p>
                      <a:pPr marL="93663" indent="-93663">
                        <a:buFont typeface="Arial" panose="020B0604020202020204" pitchFamily="34" charset="0"/>
                        <a:buChar char="•"/>
                      </a:pPr>
                      <a:r>
                        <a:rPr lang="es-AR" sz="1000" baseline="0" dirty="0" smtClean="0"/>
                        <a:t>Turismo</a:t>
                      </a:r>
                      <a:endParaRPr lang="es-A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3663" indent="-93663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s-A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Permisos </a:t>
                      </a:r>
                      <a:endParaRPr lang="es-A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3663" indent="-93663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s-A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Emergencias y atención</a:t>
                      </a:r>
                      <a:r>
                        <a:rPr lang="es-A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sectores vulnerables</a:t>
                      </a:r>
                    </a:p>
                    <a:p>
                      <a:pPr marL="93663" indent="-93663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s-A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Servicios (recolección, mantenimiento, etc. )</a:t>
                      </a:r>
                    </a:p>
                    <a:p>
                      <a:pPr marL="93663" indent="-93663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es-AR" sz="10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93663" indent="-93663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es-A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3663" indent="-93663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s-A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Tránsito</a:t>
                      </a:r>
                      <a:r>
                        <a:rPr lang="es-A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y Transporte</a:t>
                      </a:r>
                    </a:p>
                    <a:p>
                      <a:pPr marL="93663" indent="-93663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s-A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Control de gestión</a:t>
                      </a:r>
                    </a:p>
                    <a:p>
                      <a:pPr marL="93663" indent="-93663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s-A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Actividades industriales y comerciales</a:t>
                      </a:r>
                    </a:p>
                    <a:p>
                      <a:pPr marL="93663" indent="-93663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s-A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Obras públicas y privadas</a:t>
                      </a:r>
                    </a:p>
                    <a:p>
                      <a:pPr marL="93663" indent="-93663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s-A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Medio ambiente </a:t>
                      </a:r>
                      <a:endParaRPr lang="es-A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3663" indent="-93663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s-A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Recaudaciones</a:t>
                      </a:r>
                      <a:r>
                        <a:rPr lang="es-A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s-A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2528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dirty="0" smtClean="0"/>
              <a:t>Por temáticas afines (IWA)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AR" dirty="0" smtClean="0"/>
              <a:t>Desarrollo ambiental </a:t>
            </a:r>
          </a:p>
          <a:p>
            <a:r>
              <a:rPr lang="es-AR" dirty="0" smtClean="0"/>
              <a:t>Desarrollo económico</a:t>
            </a:r>
          </a:p>
          <a:p>
            <a:r>
              <a:rPr lang="es-AR" dirty="0" smtClean="0"/>
              <a:t>Desarrollo social</a:t>
            </a:r>
          </a:p>
          <a:p>
            <a:r>
              <a:rPr lang="es-AR" dirty="0" smtClean="0"/>
              <a:t>Desarrollo institucional</a:t>
            </a:r>
          </a:p>
          <a:p>
            <a:endParaRPr lang="es-AR" dirty="0"/>
          </a:p>
          <a:p>
            <a:endParaRPr lang="es-AR" dirty="0" smtClean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182039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05" y="692696"/>
            <a:ext cx="8042739" cy="5688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98839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Posible división por áreas</a:t>
            </a:r>
            <a:endParaRPr lang="es-AR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9027876"/>
              </p:ext>
            </p:extLst>
          </p:nvPr>
        </p:nvGraphicFramePr>
        <p:xfrm>
          <a:off x="1115617" y="2348880"/>
          <a:ext cx="6912768" cy="35612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07449"/>
                <a:gridCol w="141018"/>
                <a:gridCol w="3464301"/>
              </a:tblGrid>
              <a:tr h="152068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DESARROLLO INSTITUCIONAL</a:t>
                      </a:r>
                    </a:p>
                  </a:txBody>
                  <a:tcPr marL="53627" marR="53627" marT="0" marB="0"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</a:rPr>
                        <a:t> </a:t>
                      </a:r>
                      <a:endParaRPr lang="es-A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27" marR="53627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0" dirty="0">
                          <a:solidFill>
                            <a:schemeClr val="tx1"/>
                          </a:solidFill>
                          <a:effectLst/>
                        </a:rPr>
                        <a:t>DESARROLLO ECONOMICO</a:t>
                      </a:r>
                      <a:endParaRPr lang="es-AR" sz="9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27" marR="53627" marT="0" marB="0">
                    <a:lnB w="38100" cmpd="sng">
                      <a:noFill/>
                    </a:lnB>
                    <a:solidFill>
                      <a:schemeClr val="bg2"/>
                    </a:solidFill>
                  </a:tcPr>
                </a:tc>
              </a:tr>
              <a:tr h="1426949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AR" sz="900" b="0" dirty="0">
                          <a:solidFill>
                            <a:schemeClr val="tx1"/>
                          </a:solidFill>
                          <a:effectLst/>
                        </a:rPr>
                        <a:t>Relaciones interinstitucionales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AR" sz="900" b="0" dirty="0">
                          <a:solidFill>
                            <a:schemeClr val="tx1"/>
                          </a:solidFill>
                          <a:effectLst/>
                        </a:rPr>
                        <a:t>Calidad (Carta Compromiso)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AR" sz="900" b="0" dirty="0">
                          <a:solidFill>
                            <a:schemeClr val="tx1"/>
                          </a:solidFill>
                          <a:effectLst/>
                        </a:rPr>
                        <a:t>RRHH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AR" sz="900" b="0" dirty="0">
                          <a:solidFill>
                            <a:schemeClr val="tx1"/>
                          </a:solidFill>
                          <a:effectLst/>
                        </a:rPr>
                        <a:t>Participación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AR" sz="900" b="0" dirty="0">
                          <a:solidFill>
                            <a:schemeClr val="tx1"/>
                          </a:solidFill>
                          <a:effectLst/>
                        </a:rPr>
                        <a:t>Asesoría legal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AR" sz="900" b="0" dirty="0">
                          <a:solidFill>
                            <a:schemeClr val="tx1"/>
                          </a:solidFill>
                          <a:effectLst/>
                        </a:rPr>
                        <a:t>Protección civil y emergencia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AR" sz="900" b="0" dirty="0">
                          <a:solidFill>
                            <a:schemeClr val="tx1"/>
                          </a:solidFill>
                          <a:effectLst/>
                        </a:rPr>
                        <a:t>Transparencia y control de gestión 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AR" sz="900" b="0" dirty="0">
                          <a:solidFill>
                            <a:schemeClr val="tx1"/>
                          </a:solidFill>
                          <a:effectLst/>
                        </a:rPr>
                        <a:t>Administración financiera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AR" sz="900" b="0" dirty="0">
                          <a:solidFill>
                            <a:schemeClr val="tx1"/>
                          </a:solidFill>
                          <a:effectLst/>
                        </a:rPr>
                        <a:t>Seguridad</a:t>
                      </a:r>
                      <a:endParaRPr lang="es-AR" sz="9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27" marR="53627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AR" sz="900" dirty="0">
                          <a:effectLst/>
                        </a:rPr>
                        <a:t>Innovación productiva 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AR" sz="900" dirty="0">
                          <a:effectLst/>
                        </a:rPr>
                        <a:t>Empleo y formación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AR" sz="900" dirty="0">
                          <a:effectLst/>
                        </a:rPr>
                        <a:t>Abastecimiento de productos básicos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AR" sz="900" dirty="0">
                          <a:effectLst/>
                        </a:rPr>
                        <a:t>Turismo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AR" sz="900" dirty="0">
                          <a:effectLst/>
                        </a:rPr>
                        <a:t>Infraestructura de comunicaciones </a:t>
                      </a:r>
                      <a:r>
                        <a:rPr lang="es-AR" sz="900" dirty="0" smtClean="0">
                          <a:effectLst/>
                        </a:rPr>
                        <a:t>y servicios</a:t>
                      </a:r>
                      <a:endParaRPr lang="es-AR" sz="9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AR" sz="900" dirty="0">
                          <a:effectLst/>
                        </a:rPr>
                        <a:t>Sector agropecuario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AR" sz="900" dirty="0">
                          <a:effectLst/>
                        </a:rPr>
                        <a:t>Industria, comercio y servicios</a:t>
                      </a:r>
                      <a:endParaRPr lang="es-A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27" marR="53627" marT="0" marB="0">
                    <a:lnL w="381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466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b="0" dirty="0">
                          <a:solidFill>
                            <a:schemeClr val="tx1"/>
                          </a:solidFill>
                          <a:effectLst/>
                        </a:rPr>
                        <a:t>DESARROLLO AMBIENTAL</a:t>
                      </a:r>
                      <a:endParaRPr lang="es-AR" sz="9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27" marR="53627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</a:rPr>
                        <a:t> </a:t>
                      </a:r>
                      <a:endParaRPr lang="es-A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27" marR="53627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1400" dirty="0">
                          <a:effectLst/>
                        </a:rPr>
                        <a:t>DESARROLLO SOCIAL</a:t>
                      </a:r>
                      <a:endParaRPr lang="es-A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27" marR="53627" marT="0" marB="0">
                    <a:lnT w="12700" cmpd="sng">
                      <a:noFill/>
                    </a:lnT>
                    <a:solidFill>
                      <a:schemeClr val="bg2"/>
                    </a:solidFill>
                  </a:tcPr>
                </a:tc>
              </a:tr>
              <a:tr h="1658255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AR" sz="900" b="0" dirty="0">
                          <a:solidFill>
                            <a:schemeClr val="tx1"/>
                          </a:solidFill>
                          <a:effectLst/>
                        </a:rPr>
                        <a:t>Calidad del aire y agua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AR" sz="900" b="0" dirty="0">
                          <a:solidFill>
                            <a:schemeClr val="tx1"/>
                          </a:solidFill>
                          <a:effectLst/>
                        </a:rPr>
                        <a:t>Recolección y disposición de residuos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AR" sz="900" b="0" dirty="0">
                          <a:solidFill>
                            <a:schemeClr val="tx1"/>
                          </a:solidFill>
                          <a:effectLst/>
                        </a:rPr>
                        <a:t>Imagen del entorno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AR" sz="900" b="0" dirty="0">
                          <a:solidFill>
                            <a:schemeClr val="tx1"/>
                          </a:solidFill>
                          <a:effectLst/>
                        </a:rPr>
                        <a:t>Recursos Naturales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AR" sz="900" b="0" dirty="0">
                          <a:solidFill>
                            <a:schemeClr val="tx1"/>
                          </a:solidFill>
                          <a:effectLst/>
                        </a:rPr>
                        <a:t>Ordenamiento del territorio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AR" sz="900" b="0" dirty="0">
                          <a:solidFill>
                            <a:schemeClr val="tx1"/>
                          </a:solidFill>
                          <a:effectLst/>
                        </a:rPr>
                        <a:t>Cuidado del suelo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AR" sz="900" b="0" dirty="0">
                          <a:solidFill>
                            <a:schemeClr val="tx1"/>
                          </a:solidFill>
                          <a:effectLst/>
                        </a:rPr>
                        <a:t>Educación ambiental</a:t>
                      </a:r>
                      <a:endParaRPr lang="es-AR" sz="9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27" marR="53627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</a:rPr>
                        <a:t> </a:t>
                      </a:r>
                      <a:endParaRPr lang="es-A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27" marR="53627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AR" sz="900" dirty="0">
                          <a:effectLst/>
                        </a:rPr>
                        <a:t>Servicios públicos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AR" sz="900" dirty="0">
                          <a:effectLst/>
                        </a:rPr>
                        <a:t>Deporte y recreación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AR" sz="900" dirty="0">
                          <a:effectLst/>
                        </a:rPr>
                        <a:t>Integración cultural y social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AR" sz="900" dirty="0">
                          <a:effectLst/>
                        </a:rPr>
                        <a:t>Igualdad de género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AR" sz="900" dirty="0">
                          <a:effectLst/>
                        </a:rPr>
                        <a:t>Atención de sectores vulnerables y en riesgo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AR" sz="900" dirty="0">
                          <a:effectLst/>
                        </a:rPr>
                        <a:t>Salud pública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AR" sz="900" dirty="0">
                          <a:effectLst/>
                        </a:rPr>
                        <a:t>Tierra y vivienda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AR" sz="900" dirty="0">
                          <a:effectLst/>
                        </a:rPr>
                        <a:t>Cultura y patrimonio </a:t>
                      </a:r>
                      <a:r>
                        <a:rPr lang="es-AR" sz="900" dirty="0" smtClean="0">
                          <a:effectLst/>
                        </a:rPr>
                        <a:t>histórico</a:t>
                      </a:r>
                      <a:endParaRPr lang="es-AR" sz="9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AR" sz="900" dirty="0">
                          <a:effectLst/>
                        </a:rPr>
                        <a:t>Promoción de derechos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AR" sz="900" dirty="0">
                          <a:effectLst/>
                        </a:rPr>
                        <a:t>Responsabilidad cívica</a:t>
                      </a:r>
                      <a:endParaRPr lang="es-A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27" marR="53627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4675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dirty="0" smtClean="0"/>
              <a:t>Por territorio (desconcentración) 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/>
              <a:t>Delegación </a:t>
            </a:r>
            <a:r>
              <a:rPr lang="es-AR" dirty="0" smtClean="0"/>
              <a:t>Cóndor / </a:t>
            </a:r>
            <a:r>
              <a:rPr lang="es-AR" dirty="0" err="1" smtClean="0"/>
              <a:t>Caat</a:t>
            </a:r>
            <a:r>
              <a:rPr lang="es-AR" dirty="0" smtClean="0"/>
              <a:t> 1</a:t>
            </a:r>
            <a:endParaRPr lang="es-AR" dirty="0"/>
          </a:p>
          <a:p>
            <a:r>
              <a:rPr lang="es-AR" dirty="0" smtClean="0"/>
              <a:t>Delegación Urbana / </a:t>
            </a:r>
            <a:r>
              <a:rPr lang="es-AR" dirty="0" err="1" smtClean="0"/>
              <a:t>Caats</a:t>
            </a:r>
            <a:r>
              <a:rPr lang="es-AR" dirty="0" smtClean="0"/>
              <a:t> 2,3,4,5</a:t>
            </a:r>
          </a:p>
          <a:p>
            <a:r>
              <a:rPr lang="es-AR" dirty="0" smtClean="0"/>
              <a:t>Delegación Pampa de </a:t>
            </a:r>
            <a:r>
              <a:rPr lang="es-AR" dirty="0" err="1" smtClean="0"/>
              <a:t>Huenuleo</a:t>
            </a:r>
            <a:r>
              <a:rPr lang="es-AR" dirty="0" smtClean="0"/>
              <a:t> / </a:t>
            </a:r>
            <a:r>
              <a:rPr lang="es-AR" dirty="0" err="1" smtClean="0"/>
              <a:t>Caats</a:t>
            </a:r>
            <a:r>
              <a:rPr lang="es-AR" dirty="0" smtClean="0"/>
              <a:t> 6,7,8 y 9</a:t>
            </a:r>
          </a:p>
          <a:p>
            <a:r>
              <a:rPr lang="es-AR" dirty="0" smtClean="0"/>
              <a:t>Delegación Lago Moreno / </a:t>
            </a:r>
            <a:r>
              <a:rPr lang="es-AR" dirty="0" err="1" smtClean="0"/>
              <a:t>Caat</a:t>
            </a:r>
            <a:r>
              <a:rPr lang="es-AR" dirty="0" smtClean="0"/>
              <a:t> 10</a:t>
            </a:r>
          </a:p>
          <a:p>
            <a:r>
              <a:rPr lang="es-AR" dirty="0" smtClean="0"/>
              <a:t>Delegación Cerro Otto</a:t>
            </a:r>
          </a:p>
          <a:p>
            <a:r>
              <a:rPr lang="es-AR" dirty="0" smtClean="0"/>
              <a:t>Delegación Catedral</a:t>
            </a:r>
          </a:p>
          <a:p>
            <a:endParaRPr lang="es-AR" dirty="0"/>
          </a:p>
          <a:p>
            <a:endParaRPr lang="es-AR" dirty="0" smtClean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929893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608" y="908720"/>
            <a:ext cx="7344816" cy="1143000"/>
          </a:xfrm>
        </p:spPr>
        <p:txBody>
          <a:bodyPr>
            <a:normAutofit/>
          </a:bodyPr>
          <a:lstStyle/>
          <a:p>
            <a:r>
              <a:rPr lang="es-AR" dirty="0" smtClean="0"/>
              <a:t>Por destinatarios </a:t>
            </a:r>
            <a:r>
              <a:rPr lang="es-AR" sz="2700" dirty="0" smtClean="0"/>
              <a:t>(¿áreas o programas?)</a:t>
            </a:r>
            <a:endParaRPr lang="es-AR" sz="27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AR" b="1" dirty="0" smtClean="0"/>
              <a:t>Por sexo / edad: </a:t>
            </a:r>
          </a:p>
          <a:p>
            <a:pPr lvl="1"/>
            <a:r>
              <a:rPr lang="es-AR" sz="2000" dirty="0" smtClean="0"/>
              <a:t>Niñas, niños y adolescentes</a:t>
            </a:r>
          </a:p>
          <a:p>
            <a:pPr lvl="1"/>
            <a:r>
              <a:rPr lang="es-AR" sz="2000" dirty="0" smtClean="0"/>
              <a:t>Jóvenes</a:t>
            </a:r>
          </a:p>
          <a:p>
            <a:pPr lvl="1"/>
            <a:r>
              <a:rPr lang="es-AR" sz="2000" dirty="0" smtClean="0"/>
              <a:t>Adultos mayores</a:t>
            </a:r>
          </a:p>
          <a:p>
            <a:pPr lvl="1"/>
            <a:r>
              <a:rPr lang="es-AR" sz="2000" dirty="0"/>
              <a:t>Mujeres</a:t>
            </a:r>
          </a:p>
          <a:p>
            <a:r>
              <a:rPr lang="es-AR" b="1" dirty="0" smtClean="0"/>
              <a:t>Por pertenencia a colectivos culturales </a:t>
            </a:r>
          </a:p>
          <a:p>
            <a:pPr lvl="1"/>
            <a:r>
              <a:rPr lang="es-AR" sz="2000" dirty="0" smtClean="0"/>
              <a:t>Pueblos originarios</a:t>
            </a:r>
          </a:p>
          <a:p>
            <a:pPr marL="342900" lvl="1"/>
            <a:r>
              <a:rPr lang="es-AR" sz="2400" b="1" dirty="0"/>
              <a:t>Por nivel </a:t>
            </a:r>
            <a:r>
              <a:rPr lang="es-AR" sz="2400" b="1" dirty="0" smtClean="0"/>
              <a:t>socio-económico</a:t>
            </a:r>
          </a:p>
          <a:p>
            <a:pPr marL="617220" lvl="2"/>
            <a:r>
              <a:rPr lang="es-AR" dirty="0" smtClean="0"/>
              <a:t>Ingresos bajo la línea de pobreza e indigencia</a:t>
            </a:r>
          </a:p>
          <a:p>
            <a:pPr marL="617220" lvl="2"/>
            <a:r>
              <a:rPr lang="es-AR" sz="2100" dirty="0"/>
              <a:t>Condiciones de vida</a:t>
            </a:r>
          </a:p>
          <a:p>
            <a:pPr marL="342900" lvl="1"/>
            <a:endParaRPr lang="es-AR" sz="2000" dirty="0"/>
          </a:p>
          <a:p>
            <a:pPr lvl="1"/>
            <a:endParaRPr lang="es-AR" sz="2000" dirty="0"/>
          </a:p>
        </p:txBody>
      </p:sp>
    </p:spTree>
    <p:extLst>
      <p:ext uri="{BB962C8B-B14F-4D97-AF65-F5344CB8AC3E}">
        <p14:creationId xmlns:p14="http://schemas.microsoft.com/office/powerpoint/2010/main" val="29534888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69</TotalTime>
  <Words>312</Words>
  <Application>Microsoft Office PowerPoint</Application>
  <PresentationFormat>Presentación en pantalla (4:3)</PresentationFormat>
  <Paragraphs>105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Austin</vt:lpstr>
      <vt:lpstr>Criterios para el diseño de  estructuras</vt:lpstr>
      <vt:lpstr>Por naturaleza de la actividad estatal</vt:lpstr>
      <vt:lpstr>Posible división por áreas</vt:lpstr>
      <vt:lpstr>Por temáticas afines (IWA)</vt:lpstr>
      <vt:lpstr>Presentación de PowerPoint</vt:lpstr>
      <vt:lpstr>Posible división por áreas</vt:lpstr>
      <vt:lpstr>Por territorio (desconcentración) </vt:lpstr>
      <vt:lpstr>Por destinatarios (¿áreas o programas?)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Criterios para armar estructura</dc:title>
  <dc:creator>gaby</dc:creator>
  <cp:lastModifiedBy>gaby</cp:lastModifiedBy>
  <cp:revision>19</cp:revision>
  <dcterms:created xsi:type="dcterms:W3CDTF">2015-10-22T18:46:28Z</dcterms:created>
  <dcterms:modified xsi:type="dcterms:W3CDTF">2015-10-22T19:56:18Z</dcterms:modified>
</cp:coreProperties>
</file>