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256" r:id="rId2"/>
    <p:sldId id="259" r:id="rId3"/>
    <p:sldId id="257" r:id="rId4"/>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User" initials="MOU" lastIdx="1" clrIdx="0">
    <p:extLst>
      <p:ext uri="{19B8F6BF-5375-455C-9EA6-DF929625EA0E}">
        <p15:presenceInfo xmlns:p15="http://schemas.microsoft.com/office/powerpoint/2012/main" userId="Microsoft Office 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Estilo claro 2 - Acento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ABFCF23-3B69-468F-B69F-88F6DE6A72F2}" styleName="Estilo medio 1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horzBarState="maximized">
    <p:restoredLeft sz="10824"/>
    <p:restoredTop sz="86385"/>
  </p:normalViewPr>
  <p:slideViewPr>
    <p:cSldViewPr snapToGrid="0" snapToObjects="1" showGuides="1">
      <p:cViewPr>
        <p:scale>
          <a:sx n="110" d="100"/>
          <a:sy n="110" d="100"/>
        </p:scale>
        <p:origin x="240" y="13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30" d="100"/>
        <a:sy n="13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A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AAD5A9-587B-984F-8BA7-A51B61D01D8A}" type="datetimeFigureOut">
              <a:rPr lang="es-AR" smtClean="0"/>
              <a:t>25/3/20</a:t>
            </a:fld>
            <a:endParaRPr lang="es-AR"/>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A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A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67FB77-D81E-3B43-9160-DBBAFDE6D3AD}" type="slidenum">
              <a:rPr lang="es-AR" smtClean="0"/>
              <a:t>‹Nº›</a:t>
            </a:fld>
            <a:endParaRPr lang="es-AR"/>
          </a:p>
        </p:txBody>
      </p:sp>
    </p:spTree>
    <p:extLst>
      <p:ext uri="{BB962C8B-B14F-4D97-AF65-F5344CB8AC3E}">
        <p14:creationId xmlns:p14="http://schemas.microsoft.com/office/powerpoint/2010/main" val="3717249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a:p>
        </p:txBody>
      </p:sp>
      <p:sp>
        <p:nvSpPr>
          <p:cNvPr id="4" name="Marcador de número de diapositiva 3"/>
          <p:cNvSpPr>
            <a:spLocks noGrp="1"/>
          </p:cNvSpPr>
          <p:nvPr>
            <p:ph type="sldNum" sz="quarter" idx="5"/>
          </p:nvPr>
        </p:nvSpPr>
        <p:spPr/>
        <p:txBody>
          <a:bodyPr/>
          <a:lstStyle/>
          <a:p>
            <a:fld id="{8C67FB77-D81E-3B43-9160-DBBAFDE6D3AD}" type="slidenum">
              <a:rPr lang="es-AR" smtClean="0"/>
              <a:t>1</a:t>
            </a:fld>
            <a:endParaRPr lang="es-AR"/>
          </a:p>
        </p:txBody>
      </p:sp>
    </p:spTree>
    <p:extLst>
      <p:ext uri="{BB962C8B-B14F-4D97-AF65-F5344CB8AC3E}">
        <p14:creationId xmlns:p14="http://schemas.microsoft.com/office/powerpoint/2010/main" val="9970667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a:p>
        </p:txBody>
      </p:sp>
      <p:sp>
        <p:nvSpPr>
          <p:cNvPr id="4" name="Marcador de número de diapositiva 3"/>
          <p:cNvSpPr>
            <a:spLocks noGrp="1"/>
          </p:cNvSpPr>
          <p:nvPr>
            <p:ph type="sldNum" sz="quarter" idx="5"/>
          </p:nvPr>
        </p:nvSpPr>
        <p:spPr/>
        <p:txBody>
          <a:bodyPr/>
          <a:lstStyle/>
          <a:p>
            <a:fld id="{8C67FB77-D81E-3B43-9160-DBBAFDE6D3AD}" type="slidenum">
              <a:rPr lang="es-AR" smtClean="0"/>
              <a:t>2</a:t>
            </a:fld>
            <a:endParaRPr lang="es-AR"/>
          </a:p>
        </p:txBody>
      </p:sp>
    </p:spTree>
    <p:extLst>
      <p:ext uri="{BB962C8B-B14F-4D97-AF65-F5344CB8AC3E}">
        <p14:creationId xmlns:p14="http://schemas.microsoft.com/office/powerpoint/2010/main" val="1318995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a:p>
        </p:txBody>
      </p:sp>
      <p:sp>
        <p:nvSpPr>
          <p:cNvPr id="4" name="Marcador de número de diapositiva 3"/>
          <p:cNvSpPr>
            <a:spLocks noGrp="1"/>
          </p:cNvSpPr>
          <p:nvPr>
            <p:ph type="sldNum" sz="quarter" idx="5"/>
          </p:nvPr>
        </p:nvSpPr>
        <p:spPr/>
        <p:txBody>
          <a:bodyPr/>
          <a:lstStyle/>
          <a:p>
            <a:fld id="{8C67FB77-D81E-3B43-9160-DBBAFDE6D3AD}" type="slidenum">
              <a:rPr lang="es-AR" smtClean="0"/>
              <a:t>3</a:t>
            </a:fld>
            <a:endParaRPr lang="es-AR"/>
          </a:p>
        </p:txBody>
      </p:sp>
    </p:spTree>
    <p:extLst>
      <p:ext uri="{BB962C8B-B14F-4D97-AF65-F5344CB8AC3E}">
        <p14:creationId xmlns:p14="http://schemas.microsoft.com/office/powerpoint/2010/main" val="235748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09B0FC-34A0-F143-8EDA-D4122B4E066B}"/>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AR"/>
          </a:p>
        </p:txBody>
      </p:sp>
      <p:sp>
        <p:nvSpPr>
          <p:cNvPr id="3" name="Subtítulo 2">
            <a:extLst>
              <a:ext uri="{FF2B5EF4-FFF2-40B4-BE49-F238E27FC236}">
                <a16:creationId xmlns:a16="http://schemas.microsoft.com/office/drawing/2014/main" id="{C0676392-3219-EE42-B964-755C565683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AR"/>
          </a:p>
        </p:txBody>
      </p:sp>
      <p:sp>
        <p:nvSpPr>
          <p:cNvPr id="4" name="Marcador de fecha 3">
            <a:extLst>
              <a:ext uri="{FF2B5EF4-FFF2-40B4-BE49-F238E27FC236}">
                <a16:creationId xmlns:a16="http://schemas.microsoft.com/office/drawing/2014/main" id="{58408AA0-7552-BC44-8970-14C8398EC312}"/>
              </a:ext>
            </a:extLst>
          </p:cNvPr>
          <p:cNvSpPr>
            <a:spLocks noGrp="1"/>
          </p:cNvSpPr>
          <p:nvPr>
            <p:ph type="dt" sz="half" idx="10"/>
          </p:nvPr>
        </p:nvSpPr>
        <p:spPr/>
        <p:txBody>
          <a:bodyPr/>
          <a:lstStyle/>
          <a:p>
            <a:fld id="{F202ED5D-902A-E443-8314-51B8C7CB66DB}" type="datetimeFigureOut">
              <a:rPr lang="es-AR" smtClean="0"/>
              <a:t>25/3/20</a:t>
            </a:fld>
            <a:endParaRPr lang="es-AR"/>
          </a:p>
        </p:txBody>
      </p:sp>
      <p:sp>
        <p:nvSpPr>
          <p:cNvPr id="5" name="Marcador de pie de página 4">
            <a:extLst>
              <a:ext uri="{FF2B5EF4-FFF2-40B4-BE49-F238E27FC236}">
                <a16:creationId xmlns:a16="http://schemas.microsoft.com/office/drawing/2014/main" id="{43749128-F4DE-8748-BDE2-BD0EE5B9DD18}"/>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D1ED2A16-5016-7549-9796-B6B4D55B35F7}"/>
              </a:ext>
            </a:extLst>
          </p:cNvPr>
          <p:cNvSpPr>
            <a:spLocks noGrp="1"/>
          </p:cNvSpPr>
          <p:nvPr>
            <p:ph type="sldNum" sz="quarter" idx="12"/>
          </p:nvPr>
        </p:nvSpPr>
        <p:spPr/>
        <p:txBody>
          <a:bodyPr/>
          <a:lstStyle/>
          <a:p>
            <a:fld id="{2E719382-1B17-514D-8C95-8C31F00A33A5}" type="slidenum">
              <a:rPr lang="es-AR" smtClean="0"/>
              <a:t>‹Nº›</a:t>
            </a:fld>
            <a:endParaRPr lang="es-AR"/>
          </a:p>
        </p:txBody>
      </p:sp>
    </p:spTree>
    <p:extLst>
      <p:ext uri="{BB962C8B-B14F-4D97-AF65-F5344CB8AC3E}">
        <p14:creationId xmlns:p14="http://schemas.microsoft.com/office/powerpoint/2010/main" val="1066159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3F6C545-5907-B04C-9030-3FE3AB4D9089}"/>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texto vertical 2">
            <a:extLst>
              <a:ext uri="{FF2B5EF4-FFF2-40B4-BE49-F238E27FC236}">
                <a16:creationId xmlns:a16="http://schemas.microsoft.com/office/drawing/2014/main" id="{8AA311C3-073A-7A43-AA30-97EE358198B2}"/>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A2709315-293B-5C42-811E-D6995B4F1FF7}"/>
              </a:ext>
            </a:extLst>
          </p:cNvPr>
          <p:cNvSpPr>
            <a:spLocks noGrp="1"/>
          </p:cNvSpPr>
          <p:nvPr>
            <p:ph type="dt" sz="half" idx="10"/>
          </p:nvPr>
        </p:nvSpPr>
        <p:spPr/>
        <p:txBody>
          <a:bodyPr/>
          <a:lstStyle/>
          <a:p>
            <a:fld id="{F202ED5D-902A-E443-8314-51B8C7CB66DB}" type="datetimeFigureOut">
              <a:rPr lang="es-AR" smtClean="0"/>
              <a:t>25/3/20</a:t>
            </a:fld>
            <a:endParaRPr lang="es-AR"/>
          </a:p>
        </p:txBody>
      </p:sp>
      <p:sp>
        <p:nvSpPr>
          <p:cNvPr id="5" name="Marcador de pie de página 4">
            <a:extLst>
              <a:ext uri="{FF2B5EF4-FFF2-40B4-BE49-F238E27FC236}">
                <a16:creationId xmlns:a16="http://schemas.microsoft.com/office/drawing/2014/main" id="{2C50FC3C-572E-6744-BD08-626272C1BCE6}"/>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03B3C9B3-215D-694A-A967-BDC6032A8D1C}"/>
              </a:ext>
            </a:extLst>
          </p:cNvPr>
          <p:cNvSpPr>
            <a:spLocks noGrp="1"/>
          </p:cNvSpPr>
          <p:nvPr>
            <p:ph type="sldNum" sz="quarter" idx="12"/>
          </p:nvPr>
        </p:nvSpPr>
        <p:spPr/>
        <p:txBody>
          <a:bodyPr/>
          <a:lstStyle/>
          <a:p>
            <a:fld id="{2E719382-1B17-514D-8C95-8C31F00A33A5}" type="slidenum">
              <a:rPr lang="es-AR" smtClean="0"/>
              <a:t>‹Nº›</a:t>
            </a:fld>
            <a:endParaRPr lang="es-AR"/>
          </a:p>
        </p:txBody>
      </p:sp>
    </p:spTree>
    <p:extLst>
      <p:ext uri="{BB962C8B-B14F-4D97-AF65-F5344CB8AC3E}">
        <p14:creationId xmlns:p14="http://schemas.microsoft.com/office/powerpoint/2010/main" val="2074239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C9F7FFC4-FCD7-C146-A441-91E5D0ED94E0}"/>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AR"/>
          </a:p>
        </p:txBody>
      </p:sp>
      <p:sp>
        <p:nvSpPr>
          <p:cNvPr id="3" name="Marcador de texto vertical 2">
            <a:extLst>
              <a:ext uri="{FF2B5EF4-FFF2-40B4-BE49-F238E27FC236}">
                <a16:creationId xmlns:a16="http://schemas.microsoft.com/office/drawing/2014/main" id="{3E5DEBF1-FEC0-2746-A2E1-D3D66A06D736}"/>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B9D730ED-0C5F-834E-9911-462498419FCB}"/>
              </a:ext>
            </a:extLst>
          </p:cNvPr>
          <p:cNvSpPr>
            <a:spLocks noGrp="1"/>
          </p:cNvSpPr>
          <p:nvPr>
            <p:ph type="dt" sz="half" idx="10"/>
          </p:nvPr>
        </p:nvSpPr>
        <p:spPr/>
        <p:txBody>
          <a:bodyPr/>
          <a:lstStyle/>
          <a:p>
            <a:fld id="{F202ED5D-902A-E443-8314-51B8C7CB66DB}" type="datetimeFigureOut">
              <a:rPr lang="es-AR" smtClean="0"/>
              <a:t>25/3/20</a:t>
            </a:fld>
            <a:endParaRPr lang="es-AR"/>
          </a:p>
        </p:txBody>
      </p:sp>
      <p:sp>
        <p:nvSpPr>
          <p:cNvPr id="5" name="Marcador de pie de página 4">
            <a:extLst>
              <a:ext uri="{FF2B5EF4-FFF2-40B4-BE49-F238E27FC236}">
                <a16:creationId xmlns:a16="http://schemas.microsoft.com/office/drawing/2014/main" id="{E6906D3D-DD0B-B349-BC98-4EBFF67462BB}"/>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6386F815-4BBE-CF45-91F7-71A589B374ED}"/>
              </a:ext>
            </a:extLst>
          </p:cNvPr>
          <p:cNvSpPr>
            <a:spLocks noGrp="1"/>
          </p:cNvSpPr>
          <p:nvPr>
            <p:ph type="sldNum" sz="quarter" idx="12"/>
          </p:nvPr>
        </p:nvSpPr>
        <p:spPr/>
        <p:txBody>
          <a:bodyPr/>
          <a:lstStyle/>
          <a:p>
            <a:fld id="{2E719382-1B17-514D-8C95-8C31F00A33A5}" type="slidenum">
              <a:rPr lang="es-AR" smtClean="0"/>
              <a:t>‹Nº›</a:t>
            </a:fld>
            <a:endParaRPr lang="es-AR"/>
          </a:p>
        </p:txBody>
      </p:sp>
    </p:spTree>
    <p:extLst>
      <p:ext uri="{BB962C8B-B14F-4D97-AF65-F5344CB8AC3E}">
        <p14:creationId xmlns:p14="http://schemas.microsoft.com/office/powerpoint/2010/main" val="4127240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8BE033-50DA-BE46-9D2F-618D3F489A4E}"/>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F774738D-00D0-EA46-8FC5-EC84612E7AC7}"/>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E144B451-56C5-9442-AE6D-3A546AE6229E}"/>
              </a:ext>
            </a:extLst>
          </p:cNvPr>
          <p:cNvSpPr>
            <a:spLocks noGrp="1"/>
          </p:cNvSpPr>
          <p:nvPr>
            <p:ph type="dt" sz="half" idx="10"/>
          </p:nvPr>
        </p:nvSpPr>
        <p:spPr/>
        <p:txBody>
          <a:bodyPr/>
          <a:lstStyle/>
          <a:p>
            <a:fld id="{F202ED5D-902A-E443-8314-51B8C7CB66DB}" type="datetimeFigureOut">
              <a:rPr lang="es-AR" smtClean="0"/>
              <a:t>25/3/20</a:t>
            </a:fld>
            <a:endParaRPr lang="es-AR"/>
          </a:p>
        </p:txBody>
      </p:sp>
      <p:sp>
        <p:nvSpPr>
          <p:cNvPr id="5" name="Marcador de pie de página 4">
            <a:extLst>
              <a:ext uri="{FF2B5EF4-FFF2-40B4-BE49-F238E27FC236}">
                <a16:creationId xmlns:a16="http://schemas.microsoft.com/office/drawing/2014/main" id="{DB60C878-CC6F-B84A-A465-23CD4D47916E}"/>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41EB7BFF-8779-F341-B46D-130D20D0248A}"/>
              </a:ext>
            </a:extLst>
          </p:cNvPr>
          <p:cNvSpPr>
            <a:spLocks noGrp="1"/>
          </p:cNvSpPr>
          <p:nvPr>
            <p:ph type="sldNum" sz="quarter" idx="12"/>
          </p:nvPr>
        </p:nvSpPr>
        <p:spPr/>
        <p:txBody>
          <a:bodyPr/>
          <a:lstStyle/>
          <a:p>
            <a:fld id="{2E719382-1B17-514D-8C95-8C31F00A33A5}" type="slidenum">
              <a:rPr lang="es-AR" smtClean="0"/>
              <a:t>‹Nº›</a:t>
            </a:fld>
            <a:endParaRPr lang="es-AR"/>
          </a:p>
        </p:txBody>
      </p:sp>
    </p:spTree>
    <p:extLst>
      <p:ext uri="{BB962C8B-B14F-4D97-AF65-F5344CB8AC3E}">
        <p14:creationId xmlns:p14="http://schemas.microsoft.com/office/powerpoint/2010/main" val="26850972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8FABD4-8F5B-744A-AAB1-ADB7B4954C10}"/>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75A3F43F-89F9-774C-9DCF-456312C863E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296FF6E3-6908-504E-83B4-A3883B166F42}"/>
              </a:ext>
            </a:extLst>
          </p:cNvPr>
          <p:cNvSpPr>
            <a:spLocks noGrp="1"/>
          </p:cNvSpPr>
          <p:nvPr>
            <p:ph type="dt" sz="half" idx="10"/>
          </p:nvPr>
        </p:nvSpPr>
        <p:spPr/>
        <p:txBody>
          <a:bodyPr/>
          <a:lstStyle/>
          <a:p>
            <a:fld id="{F202ED5D-902A-E443-8314-51B8C7CB66DB}" type="datetimeFigureOut">
              <a:rPr lang="es-AR" smtClean="0"/>
              <a:t>25/3/20</a:t>
            </a:fld>
            <a:endParaRPr lang="es-AR"/>
          </a:p>
        </p:txBody>
      </p:sp>
      <p:sp>
        <p:nvSpPr>
          <p:cNvPr id="5" name="Marcador de pie de página 4">
            <a:extLst>
              <a:ext uri="{FF2B5EF4-FFF2-40B4-BE49-F238E27FC236}">
                <a16:creationId xmlns:a16="http://schemas.microsoft.com/office/drawing/2014/main" id="{B7586157-205A-294C-A3E8-7C1A8C70E4C8}"/>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45E6CD7E-F736-7C42-AD8E-A98585A2B5BC}"/>
              </a:ext>
            </a:extLst>
          </p:cNvPr>
          <p:cNvSpPr>
            <a:spLocks noGrp="1"/>
          </p:cNvSpPr>
          <p:nvPr>
            <p:ph type="sldNum" sz="quarter" idx="12"/>
          </p:nvPr>
        </p:nvSpPr>
        <p:spPr/>
        <p:txBody>
          <a:bodyPr/>
          <a:lstStyle/>
          <a:p>
            <a:fld id="{2E719382-1B17-514D-8C95-8C31F00A33A5}" type="slidenum">
              <a:rPr lang="es-AR" smtClean="0"/>
              <a:t>‹Nº›</a:t>
            </a:fld>
            <a:endParaRPr lang="es-AR"/>
          </a:p>
        </p:txBody>
      </p:sp>
    </p:spTree>
    <p:extLst>
      <p:ext uri="{BB962C8B-B14F-4D97-AF65-F5344CB8AC3E}">
        <p14:creationId xmlns:p14="http://schemas.microsoft.com/office/powerpoint/2010/main" val="2608814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016098-597C-284A-95F9-BA48598110C8}"/>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BAEA12D4-899C-B945-B674-0778C331A8C2}"/>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contenido 3">
            <a:extLst>
              <a:ext uri="{FF2B5EF4-FFF2-40B4-BE49-F238E27FC236}">
                <a16:creationId xmlns:a16="http://schemas.microsoft.com/office/drawing/2014/main" id="{D3DE1DDA-4272-F74C-B0C2-B94077703551}"/>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fecha 4">
            <a:extLst>
              <a:ext uri="{FF2B5EF4-FFF2-40B4-BE49-F238E27FC236}">
                <a16:creationId xmlns:a16="http://schemas.microsoft.com/office/drawing/2014/main" id="{C0756E6E-E9E7-A44A-99DA-42016D95AB37}"/>
              </a:ext>
            </a:extLst>
          </p:cNvPr>
          <p:cNvSpPr>
            <a:spLocks noGrp="1"/>
          </p:cNvSpPr>
          <p:nvPr>
            <p:ph type="dt" sz="half" idx="10"/>
          </p:nvPr>
        </p:nvSpPr>
        <p:spPr/>
        <p:txBody>
          <a:bodyPr/>
          <a:lstStyle/>
          <a:p>
            <a:fld id="{F202ED5D-902A-E443-8314-51B8C7CB66DB}" type="datetimeFigureOut">
              <a:rPr lang="es-AR" smtClean="0"/>
              <a:t>25/3/20</a:t>
            </a:fld>
            <a:endParaRPr lang="es-AR"/>
          </a:p>
        </p:txBody>
      </p:sp>
      <p:sp>
        <p:nvSpPr>
          <p:cNvPr id="6" name="Marcador de pie de página 5">
            <a:extLst>
              <a:ext uri="{FF2B5EF4-FFF2-40B4-BE49-F238E27FC236}">
                <a16:creationId xmlns:a16="http://schemas.microsoft.com/office/drawing/2014/main" id="{5C9EBD92-64C5-414C-92C5-442614936689}"/>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89CA909E-9E0A-3244-A28E-A670E8297C28}"/>
              </a:ext>
            </a:extLst>
          </p:cNvPr>
          <p:cNvSpPr>
            <a:spLocks noGrp="1"/>
          </p:cNvSpPr>
          <p:nvPr>
            <p:ph type="sldNum" sz="quarter" idx="12"/>
          </p:nvPr>
        </p:nvSpPr>
        <p:spPr/>
        <p:txBody>
          <a:bodyPr/>
          <a:lstStyle/>
          <a:p>
            <a:fld id="{2E719382-1B17-514D-8C95-8C31F00A33A5}" type="slidenum">
              <a:rPr lang="es-AR" smtClean="0"/>
              <a:t>‹Nº›</a:t>
            </a:fld>
            <a:endParaRPr lang="es-AR"/>
          </a:p>
        </p:txBody>
      </p:sp>
    </p:spTree>
    <p:extLst>
      <p:ext uri="{BB962C8B-B14F-4D97-AF65-F5344CB8AC3E}">
        <p14:creationId xmlns:p14="http://schemas.microsoft.com/office/powerpoint/2010/main" val="2118002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87D6B3-B1E6-A44E-9B5A-4BBB1A8121D1}"/>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E01E646F-108A-5942-927F-0C9D88D3CDC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998FE967-C5E7-F140-A2FD-9295042E038D}"/>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texto 4">
            <a:extLst>
              <a:ext uri="{FF2B5EF4-FFF2-40B4-BE49-F238E27FC236}">
                <a16:creationId xmlns:a16="http://schemas.microsoft.com/office/drawing/2014/main" id="{9C2466EC-75A0-6C4A-8E54-2D2E40A177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E2658BB0-6C1B-A945-BF74-02F24CD095E9}"/>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7" name="Marcador de fecha 6">
            <a:extLst>
              <a:ext uri="{FF2B5EF4-FFF2-40B4-BE49-F238E27FC236}">
                <a16:creationId xmlns:a16="http://schemas.microsoft.com/office/drawing/2014/main" id="{FBF6C877-0C12-9E45-AF82-C82D221EE5EE}"/>
              </a:ext>
            </a:extLst>
          </p:cNvPr>
          <p:cNvSpPr>
            <a:spLocks noGrp="1"/>
          </p:cNvSpPr>
          <p:nvPr>
            <p:ph type="dt" sz="half" idx="10"/>
          </p:nvPr>
        </p:nvSpPr>
        <p:spPr/>
        <p:txBody>
          <a:bodyPr/>
          <a:lstStyle/>
          <a:p>
            <a:fld id="{F202ED5D-902A-E443-8314-51B8C7CB66DB}" type="datetimeFigureOut">
              <a:rPr lang="es-AR" smtClean="0"/>
              <a:t>25/3/20</a:t>
            </a:fld>
            <a:endParaRPr lang="es-AR"/>
          </a:p>
        </p:txBody>
      </p:sp>
      <p:sp>
        <p:nvSpPr>
          <p:cNvPr id="8" name="Marcador de pie de página 7">
            <a:extLst>
              <a:ext uri="{FF2B5EF4-FFF2-40B4-BE49-F238E27FC236}">
                <a16:creationId xmlns:a16="http://schemas.microsoft.com/office/drawing/2014/main" id="{F4FE92A4-7C90-7E4F-9C3B-38D7DB37F3A5}"/>
              </a:ext>
            </a:extLst>
          </p:cNvPr>
          <p:cNvSpPr>
            <a:spLocks noGrp="1"/>
          </p:cNvSpPr>
          <p:nvPr>
            <p:ph type="ftr" sz="quarter" idx="11"/>
          </p:nvPr>
        </p:nvSpPr>
        <p:spPr/>
        <p:txBody>
          <a:bodyPr/>
          <a:lstStyle/>
          <a:p>
            <a:endParaRPr lang="es-AR"/>
          </a:p>
        </p:txBody>
      </p:sp>
      <p:sp>
        <p:nvSpPr>
          <p:cNvPr id="9" name="Marcador de número de diapositiva 8">
            <a:extLst>
              <a:ext uri="{FF2B5EF4-FFF2-40B4-BE49-F238E27FC236}">
                <a16:creationId xmlns:a16="http://schemas.microsoft.com/office/drawing/2014/main" id="{91BB64D9-1B69-9B4A-B1EA-2CCB205DDC08}"/>
              </a:ext>
            </a:extLst>
          </p:cNvPr>
          <p:cNvSpPr>
            <a:spLocks noGrp="1"/>
          </p:cNvSpPr>
          <p:nvPr>
            <p:ph type="sldNum" sz="quarter" idx="12"/>
          </p:nvPr>
        </p:nvSpPr>
        <p:spPr/>
        <p:txBody>
          <a:bodyPr/>
          <a:lstStyle/>
          <a:p>
            <a:fld id="{2E719382-1B17-514D-8C95-8C31F00A33A5}" type="slidenum">
              <a:rPr lang="es-AR" smtClean="0"/>
              <a:t>‹Nº›</a:t>
            </a:fld>
            <a:endParaRPr lang="es-AR"/>
          </a:p>
        </p:txBody>
      </p:sp>
    </p:spTree>
    <p:extLst>
      <p:ext uri="{BB962C8B-B14F-4D97-AF65-F5344CB8AC3E}">
        <p14:creationId xmlns:p14="http://schemas.microsoft.com/office/powerpoint/2010/main" val="3589599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94BFEE-D4D2-6B4A-A930-8DEBE6422488}"/>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fecha 2">
            <a:extLst>
              <a:ext uri="{FF2B5EF4-FFF2-40B4-BE49-F238E27FC236}">
                <a16:creationId xmlns:a16="http://schemas.microsoft.com/office/drawing/2014/main" id="{5CF7E6CA-F600-C94E-9263-D3AF739D2D56}"/>
              </a:ext>
            </a:extLst>
          </p:cNvPr>
          <p:cNvSpPr>
            <a:spLocks noGrp="1"/>
          </p:cNvSpPr>
          <p:nvPr>
            <p:ph type="dt" sz="half" idx="10"/>
          </p:nvPr>
        </p:nvSpPr>
        <p:spPr/>
        <p:txBody>
          <a:bodyPr/>
          <a:lstStyle/>
          <a:p>
            <a:fld id="{F202ED5D-902A-E443-8314-51B8C7CB66DB}" type="datetimeFigureOut">
              <a:rPr lang="es-AR" smtClean="0"/>
              <a:t>25/3/20</a:t>
            </a:fld>
            <a:endParaRPr lang="es-AR"/>
          </a:p>
        </p:txBody>
      </p:sp>
      <p:sp>
        <p:nvSpPr>
          <p:cNvPr id="4" name="Marcador de pie de página 3">
            <a:extLst>
              <a:ext uri="{FF2B5EF4-FFF2-40B4-BE49-F238E27FC236}">
                <a16:creationId xmlns:a16="http://schemas.microsoft.com/office/drawing/2014/main" id="{C7DA4527-C3AD-5E47-8652-785DBF77D009}"/>
              </a:ext>
            </a:extLst>
          </p:cNvPr>
          <p:cNvSpPr>
            <a:spLocks noGrp="1"/>
          </p:cNvSpPr>
          <p:nvPr>
            <p:ph type="ftr" sz="quarter" idx="11"/>
          </p:nvPr>
        </p:nvSpPr>
        <p:spPr/>
        <p:txBody>
          <a:bodyPr/>
          <a:lstStyle/>
          <a:p>
            <a:endParaRPr lang="es-AR"/>
          </a:p>
        </p:txBody>
      </p:sp>
      <p:sp>
        <p:nvSpPr>
          <p:cNvPr id="5" name="Marcador de número de diapositiva 4">
            <a:extLst>
              <a:ext uri="{FF2B5EF4-FFF2-40B4-BE49-F238E27FC236}">
                <a16:creationId xmlns:a16="http://schemas.microsoft.com/office/drawing/2014/main" id="{F1463F7D-D021-F841-920E-F2EFCCC4E04B}"/>
              </a:ext>
            </a:extLst>
          </p:cNvPr>
          <p:cNvSpPr>
            <a:spLocks noGrp="1"/>
          </p:cNvSpPr>
          <p:nvPr>
            <p:ph type="sldNum" sz="quarter" idx="12"/>
          </p:nvPr>
        </p:nvSpPr>
        <p:spPr/>
        <p:txBody>
          <a:bodyPr/>
          <a:lstStyle/>
          <a:p>
            <a:fld id="{2E719382-1B17-514D-8C95-8C31F00A33A5}" type="slidenum">
              <a:rPr lang="es-AR" smtClean="0"/>
              <a:t>‹Nº›</a:t>
            </a:fld>
            <a:endParaRPr lang="es-AR"/>
          </a:p>
        </p:txBody>
      </p:sp>
    </p:spTree>
    <p:extLst>
      <p:ext uri="{BB962C8B-B14F-4D97-AF65-F5344CB8AC3E}">
        <p14:creationId xmlns:p14="http://schemas.microsoft.com/office/powerpoint/2010/main" val="38271258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D78587BA-E53E-9B42-8044-9C4840E95F74}"/>
              </a:ext>
            </a:extLst>
          </p:cNvPr>
          <p:cNvSpPr>
            <a:spLocks noGrp="1"/>
          </p:cNvSpPr>
          <p:nvPr>
            <p:ph type="dt" sz="half" idx="10"/>
          </p:nvPr>
        </p:nvSpPr>
        <p:spPr/>
        <p:txBody>
          <a:bodyPr/>
          <a:lstStyle/>
          <a:p>
            <a:fld id="{F202ED5D-902A-E443-8314-51B8C7CB66DB}" type="datetimeFigureOut">
              <a:rPr lang="es-AR" smtClean="0"/>
              <a:t>25/3/20</a:t>
            </a:fld>
            <a:endParaRPr lang="es-AR"/>
          </a:p>
        </p:txBody>
      </p:sp>
      <p:sp>
        <p:nvSpPr>
          <p:cNvPr id="3" name="Marcador de pie de página 2">
            <a:extLst>
              <a:ext uri="{FF2B5EF4-FFF2-40B4-BE49-F238E27FC236}">
                <a16:creationId xmlns:a16="http://schemas.microsoft.com/office/drawing/2014/main" id="{3D477C2D-3601-0D4D-BFE8-B2365A98E8BD}"/>
              </a:ext>
            </a:extLst>
          </p:cNvPr>
          <p:cNvSpPr>
            <a:spLocks noGrp="1"/>
          </p:cNvSpPr>
          <p:nvPr>
            <p:ph type="ftr" sz="quarter" idx="11"/>
          </p:nvPr>
        </p:nvSpPr>
        <p:spPr/>
        <p:txBody>
          <a:bodyPr/>
          <a:lstStyle/>
          <a:p>
            <a:endParaRPr lang="es-AR"/>
          </a:p>
        </p:txBody>
      </p:sp>
      <p:sp>
        <p:nvSpPr>
          <p:cNvPr id="4" name="Marcador de número de diapositiva 3">
            <a:extLst>
              <a:ext uri="{FF2B5EF4-FFF2-40B4-BE49-F238E27FC236}">
                <a16:creationId xmlns:a16="http://schemas.microsoft.com/office/drawing/2014/main" id="{0D2C9B56-CF15-A64E-B0DC-81ECC6F9800A}"/>
              </a:ext>
            </a:extLst>
          </p:cNvPr>
          <p:cNvSpPr>
            <a:spLocks noGrp="1"/>
          </p:cNvSpPr>
          <p:nvPr>
            <p:ph type="sldNum" sz="quarter" idx="12"/>
          </p:nvPr>
        </p:nvSpPr>
        <p:spPr/>
        <p:txBody>
          <a:bodyPr/>
          <a:lstStyle/>
          <a:p>
            <a:fld id="{2E719382-1B17-514D-8C95-8C31F00A33A5}" type="slidenum">
              <a:rPr lang="es-AR" smtClean="0"/>
              <a:t>‹Nº›</a:t>
            </a:fld>
            <a:endParaRPr lang="es-AR"/>
          </a:p>
        </p:txBody>
      </p:sp>
    </p:spTree>
    <p:extLst>
      <p:ext uri="{BB962C8B-B14F-4D97-AF65-F5344CB8AC3E}">
        <p14:creationId xmlns:p14="http://schemas.microsoft.com/office/powerpoint/2010/main" val="26964523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CFCE5F-2169-4C47-90A9-9EB1573C2C6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ADBF71A4-5506-FD4F-84C8-313F7ECF59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texto 3">
            <a:extLst>
              <a:ext uri="{FF2B5EF4-FFF2-40B4-BE49-F238E27FC236}">
                <a16:creationId xmlns:a16="http://schemas.microsoft.com/office/drawing/2014/main" id="{6935B6E8-17FC-C348-8A3B-D0FDEE3911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2E9B7BA-BCAC-8D4B-8BE0-0718103DA395}"/>
              </a:ext>
            </a:extLst>
          </p:cNvPr>
          <p:cNvSpPr>
            <a:spLocks noGrp="1"/>
          </p:cNvSpPr>
          <p:nvPr>
            <p:ph type="dt" sz="half" idx="10"/>
          </p:nvPr>
        </p:nvSpPr>
        <p:spPr/>
        <p:txBody>
          <a:bodyPr/>
          <a:lstStyle/>
          <a:p>
            <a:fld id="{F202ED5D-902A-E443-8314-51B8C7CB66DB}" type="datetimeFigureOut">
              <a:rPr lang="es-AR" smtClean="0"/>
              <a:t>25/3/20</a:t>
            </a:fld>
            <a:endParaRPr lang="es-AR"/>
          </a:p>
        </p:txBody>
      </p:sp>
      <p:sp>
        <p:nvSpPr>
          <p:cNvPr id="6" name="Marcador de pie de página 5">
            <a:extLst>
              <a:ext uri="{FF2B5EF4-FFF2-40B4-BE49-F238E27FC236}">
                <a16:creationId xmlns:a16="http://schemas.microsoft.com/office/drawing/2014/main" id="{71621344-DA16-E54A-B62D-2EF61ED44A6D}"/>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731F7E06-DE6C-4946-A6C4-BA0C46B111B2}"/>
              </a:ext>
            </a:extLst>
          </p:cNvPr>
          <p:cNvSpPr>
            <a:spLocks noGrp="1"/>
          </p:cNvSpPr>
          <p:nvPr>
            <p:ph type="sldNum" sz="quarter" idx="12"/>
          </p:nvPr>
        </p:nvSpPr>
        <p:spPr/>
        <p:txBody>
          <a:bodyPr/>
          <a:lstStyle/>
          <a:p>
            <a:fld id="{2E719382-1B17-514D-8C95-8C31F00A33A5}" type="slidenum">
              <a:rPr lang="es-AR" smtClean="0"/>
              <a:t>‹Nº›</a:t>
            </a:fld>
            <a:endParaRPr lang="es-AR"/>
          </a:p>
        </p:txBody>
      </p:sp>
    </p:spTree>
    <p:extLst>
      <p:ext uri="{BB962C8B-B14F-4D97-AF65-F5344CB8AC3E}">
        <p14:creationId xmlns:p14="http://schemas.microsoft.com/office/powerpoint/2010/main" val="485989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432165-48DF-4144-B52E-D5356363A5A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posición de imagen 2">
            <a:extLst>
              <a:ext uri="{FF2B5EF4-FFF2-40B4-BE49-F238E27FC236}">
                <a16:creationId xmlns:a16="http://schemas.microsoft.com/office/drawing/2014/main" id="{5890F001-8006-1C46-AB9B-14C15018E5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Marcador de texto 3">
            <a:extLst>
              <a:ext uri="{FF2B5EF4-FFF2-40B4-BE49-F238E27FC236}">
                <a16:creationId xmlns:a16="http://schemas.microsoft.com/office/drawing/2014/main" id="{0CC60787-8BDB-CB49-9526-C7958BCF0C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1EC9B35-B55D-5248-8E8E-E70C546A6E20}"/>
              </a:ext>
            </a:extLst>
          </p:cNvPr>
          <p:cNvSpPr>
            <a:spLocks noGrp="1"/>
          </p:cNvSpPr>
          <p:nvPr>
            <p:ph type="dt" sz="half" idx="10"/>
          </p:nvPr>
        </p:nvSpPr>
        <p:spPr/>
        <p:txBody>
          <a:bodyPr/>
          <a:lstStyle/>
          <a:p>
            <a:fld id="{F202ED5D-902A-E443-8314-51B8C7CB66DB}" type="datetimeFigureOut">
              <a:rPr lang="es-AR" smtClean="0"/>
              <a:t>25/3/20</a:t>
            </a:fld>
            <a:endParaRPr lang="es-AR"/>
          </a:p>
        </p:txBody>
      </p:sp>
      <p:sp>
        <p:nvSpPr>
          <p:cNvPr id="6" name="Marcador de pie de página 5">
            <a:extLst>
              <a:ext uri="{FF2B5EF4-FFF2-40B4-BE49-F238E27FC236}">
                <a16:creationId xmlns:a16="http://schemas.microsoft.com/office/drawing/2014/main" id="{E4C5B494-F28C-CC45-B2BC-D05A985929B5}"/>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76FF4149-59FA-8343-AF21-8D98C932DECE}"/>
              </a:ext>
            </a:extLst>
          </p:cNvPr>
          <p:cNvSpPr>
            <a:spLocks noGrp="1"/>
          </p:cNvSpPr>
          <p:nvPr>
            <p:ph type="sldNum" sz="quarter" idx="12"/>
          </p:nvPr>
        </p:nvSpPr>
        <p:spPr/>
        <p:txBody>
          <a:bodyPr/>
          <a:lstStyle/>
          <a:p>
            <a:fld id="{2E719382-1B17-514D-8C95-8C31F00A33A5}" type="slidenum">
              <a:rPr lang="es-AR" smtClean="0"/>
              <a:t>‹Nº›</a:t>
            </a:fld>
            <a:endParaRPr lang="es-AR"/>
          </a:p>
        </p:txBody>
      </p:sp>
    </p:spTree>
    <p:extLst>
      <p:ext uri="{BB962C8B-B14F-4D97-AF65-F5344CB8AC3E}">
        <p14:creationId xmlns:p14="http://schemas.microsoft.com/office/powerpoint/2010/main" val="843766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28A72660-38C0-544B-BF8A-2A00CD17CD3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C2E213A7-7FB3-664A-B1F7-6B2CA927A9D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894CA390-C1E7-684A-B86C-C4806D33798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02ED5D-902A-E443-8314-51B8C7CB66DB}" type="datetimeFigureOut">
              <a:rPr lang="es-AR" smtClean="0"/>
              <a:t>25/3/20</a:t>
            </a:fld>
            <a:endParaRPr lang="es-AR"/>
          </a:p>
        </p:txBody>
      </p:sp>
      <p:sp>
        <p:nvSpPr>
          <p:cNvPr id="5" name="Marcador de pie de página 4">
            <a:extLst>
              <a:ext uri="{FF2B5EF4-FFF2-40B4-BE49-F238E27FC236}">
                <a16:creationId xmlns:a16="http://schemas.microsoft.com/office/drawing/2014/main" id="{7F8276D3-2D31-B941-9B8C-3A3D7451B1D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Marcador de número de diapositiva 5">
            <a:extLst>
              <a:ext uri="{FF2B5EF4-FFF2-40B4-BE49-F238E27FC236}">
                <a16:creationId xmlns:a16="http://schemas.microsoft.com/office/drawing/2014/main" id="{0B8140B5-39A0-D345-A8AB-D9525FC4C5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719382-1B17-514D-8C95-8C31F00A33A5}" type="slidenum">
              <a:rPr lang="es-AR" smtClean="0"/>
              <a:t>‹Nº›</a:t>
            </a:fld>
            <a:endParaRPr lang="es-AR"/>
          </a:p>
        </p:txBody>
      </p:sp>
    </p:spTree>
    <p:extLst>
      <p:ext uri="{BB962C8B-B14F-4D97-AF65-F5344CB8AC3E}">
        <p14:creationId xmlns:p14="http://schemas.microsoft.com/office/powerpoint/2010/main" val="1642904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a:extLst>
              <a:ext uri="{FF2B5EF4-FFF2-40B4-BE49-F238E27FC236}">
                <a16:creationId xmlns:a16="http://schemas.microsoft.com/office/drawing/2014/main" id="{747DCAE4-2A74-BE47-9AB0-9BCBB1FE39EB}"/>
              </a:ext>
            </a:extLst>
          </p:cNvPr>
          <p:cNvGraphicFramePr>
            <a:graphicFrameLocks noGrp="1"/>
          </p:cNvGraphicFramePr>
          <p:nvPr>
            <p:extLst>
              <p:ext uri="{D42A27DB-BD31-4B8C-83A1-F6EECF244321}">
                <p14:modId xmlns:p14="http://schemas.microsoft.com/office/powerpoint/2010/main" val="3638457770"/>
              </p:ext>
            </p:extLst>
          </p:nvPr>
        </p:nvGraphicFramePr>
        <p:xfrm>
          <a:off x="300446" y="705394"/>
          <a:ext cx="11560631" cy="5852159"/>
        </p:xfrm>
        <a:graphic>
          <a:graphicData uri="http://schemas.openxmlformats.org/drawingml/2006/table">
            <a:tbl>
              <a:tblPr firstRow="1" bandRow="1">
                <a:tableStyleId>{93296810-A885-4BE3-A3E7-6D5BEEA58F35}</a:tableStyleId>
              </a:tblPr>
              <a:tblGrid>
                <a:gridCol w="2312126">
                  <a:extLst>
                    <a:ext uri="{9D8B030D-6E8A-4147-A177-3AD203B41FA5}">
                      <a16:colId xmlns:a16="http://schemas.microsoft.com/office/drawing/2014/main" val="2750395050"/>
                    </a:ext>
                  </a:extLst>
                </a:gridCol>
                <a:gridCol w="2521131">
                  <a:extLst>
                    <a:ext uri="{9D8B030D-6E8A-4147-A177-3AD203B41FA5}">
                      <a16:colId xmlns:a16="http://schemas.microsoft.com/office/drawing/2014/main" val="651147718"/>
                    </a:ext>
                  </a:extLst>
                </a:gridCol>
                <a:gridCol w="2103121">
                  <a:extLst>
                    <a:ext uri="{9D8B030D-6E8A-4147-A177-3AD203B41FA5}">
                      <a16:colId xmlns:a16="http://schemas.microsoft.com/office/drawing/2014/main" val="690684386"/>
                    </a:ext>
                  </a:extLst>
                </a:gridCol>
                <a:gridCol w="1632856">
                  <a:extLst>
                    <a:ext uri="{9D8B030D-6E8A-4147-A177-3AD203B41FA5}">
                      <a16:colId xmlns:a16="http://schemas.microsoft.com/office/drawing/2014/main" val="3258800173"/>
                    </a:ext>
                  </a:extLst>
                </a:gridCol>
                <a:gridCol w="2991397">
                  <a:extLst>
                    <a:ext uri="{9D8B030D-6E8A-4147-A177-3AD203B41FA5}">
                      <a16:colId xmlns:a16="http://schemas.microsoft.com/office/drawing/2014/main" val="1548307756"/>
                    </a:ext>
                  </a:extLst>
                </a:gridCol>
              </a:tblGrid>
              <a:tr h="756998">
                <a:tc>
                  <a:txBody>
                    <a:bodyPr/>
                    <a:lstStyle/>
                    <a:p>
                      <a:r>
                        <a:rPr lang="es-AR" sz="1200" dirty="0"/>
                        <a:t>PROYECTO DE REACTIVACIÓN</a:t>
                      </a:r>
                    </a:p>
                  </a:txBody>
                  <a:tcPr anchor="ctr"/>
                </a:tc>
                <a:tc>
                  <a:txBody>
                    <a:bodyPr/>
                    <a:lstStyle/>
                    <a:p>
                      <a:r>
                        <a:rPr lang="es-AR" sz="1200" dirty="0"/>
                        <a:t>NOMBRE: </a:t>
                      </a:r>
                      <a:r>
                        <a:rPr lang="es-AR" sz="1200" dirty="0">
                          <a:solidFill>
                            <a:srgbClr val="FF0000"/>
                          </a:solidFill>
                        </a:rPr>
                        <a:t>Completar el nombre del proyecto de reactivación</a:t>
                      </a:r>
                      <a:endParaRPr lang="es-AR" sz="1200" dirty="0"/>
                    </a:p>
                  </a:txBody>
                  <a:tcPr anchor="ctr"/>
                </a:tc>
                <a:tc>
                  <a:txBody>
                    <a:bodyPr/>
                    <a:lstStyle/>
                    <a:p>
                      <a:r>
                        <a:rPr lang="es-AR" sz="1200" dirty="0"/>
                        <a:t>IMPACTO:         SOCIAL</a:t>
                      </a:r>
                    </a:p>
                    <a:p>
                      <a:pPr lvl="2"/>
                      <a:r>
                        <a:rPr lang="es-AR" sz="1200" dirty="0"/>
                        <a:t> ECONÓMICO </a:t>
                      </a:r>
                    </a:p>
                  </a:txBody>
                  <a:tcPr anchor="ctr"/>
                </a:tc>
                <a:tc gridSpan="2">
                  <a:txBody>
                    <a:bodyPr/>
                    <a:lstStyle/>
                    <a:p>
                      <a:pPr marL="12700" lvl="0" indent="-12700">
                        <a:tabLst/>
                      </a:pPr>
                      <a:r>
                        <a:rPr lang="es-AR" sz="1200" dirty="0"/>
                        <a:t>SECTORES:         CONSTRUCCIÓN       TURISMO          CERVECERO</a:t>
                      </a:r>
                    </a:p>
                    <a:p>
                      <a:pPr lvl="0"/>
                      <a:r>
                        <a:rPr lang="es-AR" sz="1200" dirty="0"/>
                        <a:t>                            CHOCOLATERO          OTROS ALIMENTICIOS</a:t>
                      </a:r>
                    </a:p>
                    <a:p>
                      <a:pPr marL="846138" lvl="2" indent="0">
                        <a:tabLst/>
                      </a:pPr>
                      <a:r>
                        <a:rPr lang="es-AR" sz="1200" dirty="0"/>
                        <a:t>    IND. CREATIVAS        TODAS</a:t>
                      </a:r>
                    </a:p>
                  </a:txBody>
                  <a:tcPr anchor="ctr"/>
                </a:tc>
                <a:tc hMerge="1">
                  <a:txBody>
                    <a:bodyPr/>
                    <a:lstStyle/>
                    <a:p>
                      <a:endParaRPr lang="es-AR" sz="1200" dirty="0"/>
                    </a:p>
                  </a:txBody>
                  <a:tcPr anchor="ctr"/>
                </a:tc>
                <a:extLst>
                  <a:ext uri="{0D108BD9-81ED-4DB2-BD59-A6C34878D82A}">
                    <a16:rowId xmlns:a16="http://schemas.microsoft.com/office/drawing/2014/main" val="2605279342"/>
                  </a:ext>
                </a:extLst>
              </a:tr>
              <a:tr h="533597">
                <a:tc>
                  <a:txBody>
                    <a:bodyPr/>
                    <a:lstStyle/>
                    <a:p>
                      <a:r>
                        <a:rPr lang="es-AR" sz="1200" dirty="0"/>
                        <a:t>PROBLEMA</a:t>
                      </a:r>
                    </a:p>
                  </a:txBody>
                  <a:tcPr anchor="ctr"/>
                </a:tc>
                <a:tc>
                  <a:txBody>
                    <a:bodyPr/>
                    <a:lstStyle/>
                    <a:p>
                      <a:r>
                        <a:rPr lang="es-AR" sz="1200" dirty="0"/>
                        <a:t>SOLUCIÓN</a:t>
                      </a:r>
                    </a:p>
                  </a:txBody>
                  <a:tcPr anchor="ctr"/>
                </a:tc>
                <a:tc>
                  <a:txBody>
                    <a:bodyPr/>
                    <a:lstStyle/>
                    <a:p>
                      <a:r>
                        <a:rPr lang="es-AR" sz="1200" dirty="0"/>
                        <a:t>BENEFICIARIOS</a:t>
                      </a:r>
                    </a:p>
                  </a:txBody>
                  <a:tcPr anchor="ctr"/>
                </a:tc>
                <a:tc>
                  <a:txBody>
                    <a:bodyPr/>
                    <a:lstStyle/>
                    <a:p>
                      <a:r>
                        <a:rPr lang="es-AR" sz="1200" dirty="0"/>
                        <a:t>IMPLEMENTADOR</a:t>
                      </a:r>
                    </a:p>
                  </a:txBody>
                  <a:tcPr anchor="ctr"/>
                </a:tc>
                <a:tc>
                  <a:txBody>
                    <a:bodyPr/>
                    <a:lstStyle/>
                    <a:p>
                      <a:r>
                        <a:rPr lang="es-AR" sz="1200" dirty="0"/>
                        <a:t>PRESUPUESTO</a:t>
                      </a:r>
                    </a:p>
                  </a:txBody>
                  <a:tcPr anchor="ctr"/>
                </a:tc>
                <a:extLst>
                  <a:ext uri="{0D108BD9-81ED-4DB2-BD59-A6C34878D82A}">
                    <a16:rowId xmlns:a16="http://schemas.microsoft.com/office/drawing/2014/main" val="2332841659"/>
                  </a:ext>
                </a:extLst>
              </a:tr>
              <a:tr h="2758827">
                <a:tc rowSpan="3">
                  <a:txBody>
                    <a:bodyPr/>
                    <a:lstStyle/>
                    <a:p>
                      <a:r>
                        <a:rPr lang="es-AR" sz="900" dirty="0">
                          <a:solidFill>
                            <a:srgbClr val="FF0000"/>
                          </a:solidFill>
                        </a:rPr>
                        <a:t>Detallar el problema que intenta resolver el presente proyecto. Intente ser lo mas específico posible. </a:t>
                      </a:r>
                    </a:p>
                    <a:p>
                      <a:r>
                        <a:rPr lang="es-AR" sz="900" dirty="0">
                          <a:solidFill>
                            <a:srgbClr val="FF0000"/>
                          </a:solidFill>
                        </a:rPr>
                        <a:t>Detalle causas y efectos de los problemas</a:t>
                      </a:r>
                      <a:r>
                        <a:rPr lang="es-AR" sz="900" baseline="0" dirty="0">
                          <a:solidFill>
                            <a:srgbClr val="FF0000"/>
                          </a:solidFill>
                        </a:rPr>
                        <a:t> identificados.</a:t>
                      </a:r>
                    </a:p>
                    <a:p>
                      <a:r>
                        <a:rPr lang="es-AR" sz="900" baseline="0" dirty="0">
                          <a:solidFill>
                            <a:srgbClr val="FF0000"/>
                          </a:solidFill>
                        </a:rPr>
                        <a:t>Brinde datos cuantitativos y cualitativos que contribuyan a clarificar la situación que requiere ser modificada.</a:t>
                      </a:r>
                    </a:p>
                    <a:p>
                      <a:r>
                        <a:rPr lang="es-AR" sz="900" dirty="0">
                          <a:solidFill>
                            <a:srgbClr val="FF0000"/>
                          </a:solidFill>
                        </a:rPr>
                        <a:t>Detalle cantidad,</a:t>
                      </a:r>
                      <a:r>
                        <a:rPr lang="es-AR" sz="900" baseline="0" dirty="0">
                          <a:solidFill>
                            <a:srgbClr val="FF0000"/>
                          </a:solidFill>
                        </a:rPr>
                        <a:t> grado y perfil </a:t>
                      </a:r>
                      <a:r>
                        <a:rPr lang="es-AR" sz="900" dirty="0">
                          <a:solidFill>
                            <a:srgbClr val="FF0000"/>
                          </a:solidFill>
                        </a:rPr>
                        <a:t>de afectados. </a:t>
                      </a:r>
                    </a:p>
                  </a:txBody>
                  <a:tcPr/>
                </a:tc>
                <a:tc rowSpan="3">
                  <a:txBody>
                    <a:bodyPr/>
                    <a:lstStyle/>
                    <a:p>
                      <a:r>
                        <a:rPr lang="es-AR" sz="900" dirty="0">
                          <a:solidFill>
                            <a:srgbClr val="FF0000"/>
                          </a:solidFill>
                        </a:rPr>
                        <a:t>En este bloque</a:t>
                      </a:r>
                      <a:r>
                        <a:rPr lang="es-AR" sz="900" baseline="0" dirty="0">
                          <a:solidFill>
                            <a:srgbClr val="FF0000"/>
                          </a:solidFill>
                        </a:rPr>
                        <a:t> es importante detallar:</a:t>
                      </a:r>
                    </a:p>
                    <a:p>
                      <a:pPr marL="171450" indent="-171450">
                        <a:buFont typeface="Arial" panose="020B0604020202020204" pitchFamily="34" charset="0"/>
                        <a:buChar char="•"/>
                      </a:pPr>
                      <a:r>
                        <a:rPr lang="es-AR" sz="900" u="sng" baseline="0" dirty="0">
                          <a:solidFill>
                            <a:srgbClr val="FF0000"/>
                          </a:solidFill>
                        </a:rPr>
                        <a:t>Objetvo</a:t>
                      </a:r>
                      <a:r>
                        <a:rPr lang="es-AR" sz="900" baseline="0" dirty="0">
                          <a:solidFill>
                            <a:srgbClr val="FF0000"/>
                          </a:solidFill>
                        </a:rPr>
                        <a:t> : los efectos que se buscan alcanzar con la realización del proyecto. El objetivo debe ser preciso y permitir que, de su redacción, puedan desprenderse metas cuantificables.</a:t>
                      </a:r>
                    </a:p>
                    <a:p>
                      <a:pPr marL="171450" indent="-171450">
                        <a:buFont typeface="Arial" panose="020B0604020202020204" pitchFamily="34" charset="0"/>
                        <a:buChar char="•"/>
                      </a:pPr>
                      <a:r>
                        <a:rPr lang="es-AR" sz="900" u="sng" baseline="0" dirty="0">
                          <a:solidFill>
                            <a:srgbClr val="FF0000"/>
                          </a:solidFill>
                        </a:rPr>
                        <a:t>Estrategia</a:t>
                      </a:r>
                      <a:r>
                        <a:rPr lang="es-AR" sz="900" baseline="0" dirty="0">
                          <a:solidFill>
                            <a:srgbClr val="FF0000"/>
                          </a:solidFill>
                        </a:rPr>
                        <a:t> mediante la cual se alcanzará el objetivo estipulado.</a:t>
                      </a:r>
                    </a:p>
                    <a:p>
                      <a:pPr marL="171450" indent="-171450">
                        <a:buFont typeface="Arial" panose="020B0604020202020204" pitchFamily="34" charset="0"/>
                        <a:buChar char="•"/>
                      </a:pPr>
                      <a:r>
                        <a:rPr lang="es-AR" sz="900" u="sng" baseline="0" dirty="0">
                          <a:solidFill>
                            <a:srgbClr val="FF0000"/>
                          </a:solidFill>
                        </a:rPr>
                        <a:t>Acciones</a:t>
                      </a:r>
                      <a:r>
                        <a:rPr lang="es-AR" sz="900" baseline="0" dirty="0">
                          <a:solidFill>
                            <a:srgbClr val="FF0000"/>
                          </a:solidFill>
                        </a:rPr>
                        <a:t> contempladas en el marco de la estrategia definida.</a:t>
                      </a:r>
                    </a:p>
                    <a:p>
                      <a:pPr marL="171450" indent="-171450">
                        <a:buFont typeface="Arial" panose="020B0604020202020204" pitchFamily="34" charset="0"/>
                        <a:buChar char="•"/>
                      </a:pPr>
                      <a:r>
                        <a:rPr lang="es-AR" sz="900" u="sng" baseline="0" dirty="0">
                          <a:solidFill>
                            <a:srgbClr val="FF0000"/>
                          </a:solidFill>
                        </a:rPr>
                        <a:t>Información adicional</a:t>
                      </a:r>
                      <a:r>
                        <a:rPr lang="es-AR" sz="900" baseline="0" dirty="0">
                          <a:solidFill>
                            <a:srgbClr val="FF0000"/>
                          </a:solidFill>
                        </a:rPr>
                        <a:t> que justifique la solución propuesta.</a:t>
                      </a:r>
                    </a:p>
                    <a:p>
                      <a:pPr marL="171450" indent="-171450">
                        <a:buFont typeface="Arial" panose="020B0604020202020204" pitchFamily="34" charset="0"/>
                        <a:buChar char="•"/>
                      </a:pPr>
                      <a:endParaRPr lang="es-AR" sz="900" baseline="0" dirty="0">
                        <a:solidFill>
                          <a:srgbClr val="FF0000"/>
                        </a:solidFill>
                      </a:endParaRPr>
                    </a:p>
                    <a:p>
                      <a:pPr marL="171450" indent="-171450">
                        <a:buFont typeface="Arial" panose="020B0604020202020204" pitchFamily="34" charset="0"/>
                        <a:buChar char="•"/>
                      </a:pPr>
                      <a:endParaRPr lang="es-AR" sz="900" baseline="0" dirty="0">
                        <a:solidFill>
                          <a:srgbClr val="FF0000"/>
                        </a:solidFill>
                      </a:endParaRPr>
                    </a:p>
                    <a:p>
                      <a:endParaRPr lang="es-AR" sz="900" dirty="0">
                        <a:solidFill>
                          <a:srgbClr val="FF0000"/>
                        </a:solidFill>
                      </a:endParaRPr>
                    </a:p>
                  </a:txBody>
                  <a:tcPr/>
                </a:tc>
                <a:tc rowSpan="3">
                  <a:txBody>
                    <a:bodyPr/>
                    <a:lstStyle/>
                    <a:p>
                      <a:r>
                        <a:rPr lang="es-AR" sz="900" dirty="0">
                          <a:solidFill>
                            <a:srgbClr val="FF0000"/>
                          </a:solidFill>
                        </a:rPr>
                        <a:t>En este punto resulta necesario identificar quiénes serán los beneficiarios del proyecto. Resulta necesario diferenciar y detallar tanto los beneficiarios directos como los indirectos.</a:t>
                      </a:r>
                    </a:p>
                    <a:p>
                      <a:r>
                        <a:rPr lang="es-AR" sz="900" dirty="0">
                          <a:solidFill>
                            <a:srgbClr val="FF0000"/>
                          </a:solidFill>
                        </a:rPr>
                        <a:t>Beneficiarios </a:t>
                      </a:r>
                      <a:r>
                        <a:rPr lang="es-AR" sz="900" u="sng" dirty="0">
                          <a:solidFill>
                            <a:srgbClr val="FF0000"/>
                          </a:solidFill>
                        </a:rPr>
                        <a:t>directos</a:t>
                      </a:r>
                      <a:r>
                        <a:rPr lang="es-AR" sz="900" dirty="0">
                          <a:solidFill>
                            <a:srgbClr val="FF0000"/>
                          </a:solidFill>
                        </a:rPr>
                        <a:t>: son aquellos en quienes está focalizado el impacto. </a:t>
                      </a:r>
                    </a:p>
                    <a:p>
                      <a:r>
                        <a:rPr lang="es-AR" sz="900" dirty="0">
                          <a:solidFill>
                            <a:srgbClr val="FF0000"/>
                          </a:solidFill>
                        </a:rPr>
                        <a:t>Beneficiarios </a:t>
                      </a:r>
                      <a:r>
                        <a:rPr lang="es-AR" sz="900" u="sng" dirty="0">
                          <a:solidFill>
                            <a:srgbClr val="FF0000"/>
                          </a:solidFill>
                        </a:rPr>
                        <a:t>indirectos</a:t>
                      </a:r>
                      <a:r>
                        <a:rPr lang="es-AR" sz="900" dirty="0">
                          <a:solidFill>
                            <a:srgbClr val="FF0000"/>
                          </a:solidFill>
                        </a:rPr>
                        <a:t>: son quienes, de alguna manera, mejoran en algo por la ejecución del Proyecto. </a:t>
                      </a:r>
                    </a:p>
                    <a:p>
                      <a:r>
                        <a:rPr lang="es-AR" sz="900" dirty="0">
                          <a:solidFill>
                            <a:srgbClr val="FF0000"/>
                          </a:solidFill>
                        </a:rPr>
                        <a:t>Es</a:t>
                      </a:r>
                      <a:r>
                        <a:rPr lang="es-AR" sz="900" baseline="0" dirty="0">
                          <a:solidFill>
                            <a:srgbClr val="FF0000"/>
                          </a:solidFill>
                        </a:rPr>
                        <a:t> importante cuantificar y describir a los beneficiarios.</a:t>
                      </a:r>
                      <a:endParaRPr lang="es-AR" sz="900" dirty="0">
                        <a:solidFill>
                          <a:srgbClr val="FF0000"/>
                        </a:solidFill>
                      </a:endParaRPr>
                    </a:p>
                  </a:txBody>
                  <a:tcPr/>
                </a:tc>
                <a:tc rowSpan="3">
                  <a:txBody>
                    <a:bodyPr/>
                    <a:lstStyle/>
                    <a:p>
                      <a:r>
                        <a:rPr lang="es-AR" sz="900" dirty="0">
                          <a:solidFill>
                            <a:srgbClr val="FF0000"/>
                          </a:solidFill>
                        </a:rPr>
                        <a:t>Es necesario brindar información sobre la organización o</a:t>
                      </a:r>
                      <a:r>
                        <a:rPr lang="es-AR" sz="900" baseline="0" dirty="0">
                          <a:solidFill>
                            <a:srgbClr val="FF0000"/>
                          </a:solidFill>
                        </a:rPr>
                        <a:t> Secretaría </a:t>
                      </a:r>
                      <a:r>
                        <a:rPr lang="es-AR" sz="900" dirty="0">
                          <a:solidFill>
                            <a:srgbClr val="FF0000"/>
                          </a:solidFill>
                        </a:rPr>
                        <a:t>que ejecutará el proyecto.</a:t>
                      </a:r>
                    </a:p>
                    <a:p>
                      <a:endParaRPr lang="es-AR" sz="900" dirty="0">
                        <a:solidFill>
                          <a:srgbClr val="FF0000"/>
                        </a:solidFill>
                      </a:endParaRPr>
                    </a:p>
                    <a:p>
                      <a:r>
                        <a:rPr lang="es-AR" sz="900" dirty="0">
                          <a:solidFill>
                            <a:srgbClr val="FF0000"/>
                          </a:solidFill>
                        </a:rPr>
                        <a:t>Breve reseña histórica de la organización/ secretaría en torno a la solución propuesta.</a:t>
                      </a:r>
                    </a:p>
                    <a:p>
                      <a:endParaRPr lang="es-AR" sz="900" dirty="0">
                        <a:solidFill>
                          <a:srgbClr val="FF0000"/>
                        </a:solidFill>
                      </a:endParaRPr>
                    </a:p>
                    <a:p>
                      <a:r>
                        <a:rPr lang="es-AR" sz="900" dirty="0">
                          <a:solidFill>
                            <a:srgbClr val="FF0000"/>
                          </a:solidFill>
                        </a:rPr>
                        <a:t>Breve descripción de su situación actual .</a:t>
                      </a:r>
                    </a:p>
                    <a:p>
                      <a:endParaRPr lang="es-AR" sz="900" dirty="0">
                        <a:solidFill>
                          <a:srgbClr val="FF0000"/>
                        </a:solidFill>
                      </a:endParaRPr>
                    </a:p>
                    <a:p>
                      <a:r>
                        <a:rPr lang="es-AR" sz="900" dirty="0">
                          <a:solidFill>
                            <a:srgbClr val="FF0000"/>
                          </a:solidFill>
                        </a:rPr>
                        <a:t>En caso de que haya más de </a:t>
                      </a:r>
                      <a:r>
                        <a:rPr lang="es-AR" sz="900" baseline="0" dirty="0">
                          <a:solidFill>
                            <a:srgbClr val="FF0000"/>
                          </a:solidFill>
                        </a:rPr>
                        <a:t> una organización involucrada, es importante destacar:</a:t>
                      </a:r>
                      <a:endParaRPr lang="es-AR" sz="900" dirty="0">
                        <a:solidFill>
                          <a:srgbClr val="FF0000"/>
                        </a:solidFill>
                      </a:endParaRPr>
                    </a:p>
                    <a:p>
                      <a:pPr marL="171450" indent="-171450">
                        <a:buFont typeface="Arial" panose="020B0604020202020204" pitchFamily="34" charset="0"/>
                        <a:buChar char="•"/>
                      </a:pPr>
                      <a:r>
                        <a:rPr lang="es-AR" sz="900" dirty="0">
                          <a:solidFill>
                            <a:srgbClr val="FF0000"/>
                          </a:solidFill>
                        </a:rPr>
                        <a:t>Institución responsable, cuando formulan, administran e implementan una propuesta.</a:t>
                      </a:r>
                    </a:p>
                    <a:p>
                      <a:pPr marL="171450" indent="-171450">
                        <a:buFont typeface="Arial" panose="020B0604020202020204" pitchFamily="34" charset="0"/>
                        <a:buChar char="•"/>
                      </a:pPr>
                      <a:r>
                        <a:rPr lang="es-AR" sz="900" dirty="0">
                          <a:solidFill>
                            <a:srgbClr val="FF0000"/>
                          </a:solidFill>
                        </a:rPr>
                        <a:t>Institución Ejecutora, cuando desarrollan acciones contenidas dentro de una propuesta</a:t>
                      </a:r>
                    </a:p>
                    <a:p>
                      <a:pPr marL="171450" indent="-171450">
                        <a:buFont typeface="Arial" panose="020B0604020202020204" pitchFamily="34" charset="0"/>
                        <a:buChar char="•"/>
                      </a:pPr>
                      <a:r>
                        <a:rPr lang="es-AR" sz="900" dirty="0">
                          <a:solidFill>
                            <a:srgbClr val="FF0000"/>
                          </a:solidFill>
                        </a:rPr>
                        <a:t>Institución Adherente, cuando avalan y acompañan el desarrollo de una propuesta.</a:t>
                      </a:r>
                    </a:p>
                  </a:txBody>
                  <a:tcPr/>
                </a:tc>
                <a:tc>
                  <a:txBody>
                    <a:bodyPr/>
                    <a:lstStyle/>
                    <a:p>
                      <a:r>
                        <a:rPr lang="es-AR" sz="900" dirty="0">
                          <a:solidFill>
                            <a:srgbClr val="FF0000"/>
                          </a:solidFill>
                        </a:rPr>
                        <a:t>Estipular los fondos necesarios por acción, detalando cómo se compone el monto estipulado.</a:t>
                      </a:r>
                      <a:r>
                        <a:rPr lang="es-AR" sz="900" baseline="0" dirty="0">
                          <a:solidFill>
                            <a:srgbClr val="FF0000"/>
                          </a:solidFill>
                        </a:rPr>
                        <a:t> E</a:t>
                      </a:r>
                      <a:r>
                        <a:rPr lang="es-AR" sz="900" dirty="0">
                          <a:solidFill>
                            <a:srgbClr val="FF0000"/>
                          </a:solidFill>
                        </a:rPr>
                        <a:t>s fundamental contemplar la totalidad</a:t>
                      </a:r>
                      <a:r>
                        <a:rPr lang="es-AR" sz="900" baseline="0" dirty="0">
                          <a:solidFill>
                            <a:srgbClr val="FF0000"/>
                          </a:solidFill>
                        </a:rPr>
                        <a:t> </a:t>
                      </a:r>
                      <a:r>
                        <a:rPr lang="es-AR" sz="900" dirty="0">
                          <a:solidFill>
                            <a:srgbClr val="FF0000"/>
                          </a:solidFill>
                        </a:rPr>
                        <a:t>de los recursos necesario para llevar adelante la misma.</a:t>
                      </a:r>
                    </a:p>
                  </a:txBody>
                  <a:tcPr/>
                </a:tc>
                <a:extLst>
                  <a:ext uri="{0D108BD9-81ED-4DB2-BD59-A6C34878D82A}">
                    <a16:rowId xmlns:a16="http://schemas.microsoft.com/office/drawing/2014/main" val="384932038"/>
                  </a:ext>
                </a:extLst>
              </a:tr>
              <a:tr h="423324">
                <a:tc vMerge="1">
                  <a:txBody>
                    <a:bodyPr/>
                    <a:lstStyle/>
                    <a:p>
                      <a:endParaRPr lang="es-AR"/>
                    </a:p>
                  </a:txBody>
                  <a:tcPr/>
                </a:tc>
                <a:tc vMerge="1">
                  <a:txBody>
                    <a:bodyPr/>
                    <a:lstStyle/>
                    <a:p>
                      <a:endParaRPr lang="es-AR"/>
                    </a:p>
                  </a:txBody>
                  <a:tcPr/>
                </a:tc>
                <a:tc vMerge="1">
                  <a:txBody>
                    <a:bodyPr/>
                    <a:lstStyle/>
                    <a:p>
                      <a:endParaRPr lang="es-AR"/>
                    </a:p>
                  </a:txBody>
                  <a:tcPr/>
                </a:tc>
                <a:tc vMerge="1">
                  <a:txBody>
                    <a:bodyPr/>
                    <a:lstStyle/>
                    <a:p>
                      <a:endParaRPr lang="es-AR"/>
                    </a:p>
                  </a:txBody>
                  <a:tcPr/>
                </a:tc>
                <a:tc>
                  <a:txBody>
                    <a:bodyPr/>
                    <a:lstStyle/>
                    <a:p>
                      <a:r>
                        <a:rPr lang="es-AR" sz="1200" dirty="0"/>
                        <a:t>DATOS DEL PROPONENTE</a:t>
                      </a:r>
                    </a:p>
                  </a:txBody>
                  <a:tcPr anchor="ctr"/>
                </a:tc>
                <a:extLst>
                  <a:ext uri="{0D108BD9-81ED-4DB2-BD59-A6C34878D82A}">
                    <a16:rowId xmlns:a16="http://schemas.microsoft.com/office/drawing/2014/main" val="1372354596"/>
                  </a:ext>
                </a:extLst>
              </a:tr>
              <a:tr h="1379413">
                <a:tc vMerge="1">
                  <a:txBody>
                    <a:bodyPr/>
                    <a:lstStyle/>
                    <a:p>
                      <a:endParaRPr lang="es-AR"/>
                    </a:p>
                  </a:txBody>
                  <a:tcPr/>
                </a:tc>
                <a:tc vMerge="1">
                  <a:txBody>
                    <a:bodyPr/>
                    <a:lstStyle/>
                    <a:p>
                      <a:endParaRPr lang="es-AR"/>
                    </a:p>
                  </a:txBody>
                  <a:tcPr/>
                </a:tc>
                <a:tc vMerge="1">
                  <a:txBody>
                    <a:bodyPr/>
                    <a:lstStyle/>
                    <a:p>
                      <a:endParaRPr lang="es-AR"/>
                    </a:p>
                  </a:txBody>
                  <a:tcPr/>
                </a:tc>
                <a:tc vMerge="1">
                  <a:txBody>
                    <a:bodyPr/>
                    <a:lstStyle/>
                    <a:p>
                      <a:endParaRPr lang="es-AR"/>
                    </a:p>
                  </a:txBody>
                  <a:tcPr/>
                </a:tc>
                <a:tc>
                  <a:txBody>
                    <a:bodyPr/>
                    <a:lstStyle/>
                    <a:p>
                      <a:r>
                        <a:rPr lang="es-AR" sz="900" dirty="0"/>
                        <a:t>NOMBRE: </a:t>
                      </a:r>
                      <a:r>
                        <a:rPr lang="es-AR" sz="900" dirty="0">
                          <a:solidFill>
                            <a:srgbClr val="FF0000"/>
                          </a:solidFill>
                        </a:rPr>
                        <a:t>Nomber y apellido de la persona que presenta la propuesta</a:t>
                      </a:r>
                    </a:p>
                    <a:p>
                      <a:r>
                        <a:rPr lang="es-AR" sz="900" dirty="0"/>
                        <a:t>CARGO: </a:t>
                      </a:r>
                      <a:r>
                        <a:rPr lang="es-AR" sz="900" dirty="0">
                          <a:solidFill>
                            <a:srgbClr val="FF0000"/>
                          </a:solidFill>
                        </a:rPr>
                        <a:t>Cargo de la persona</a:t>
                      </a:r>
                    </a:p>
                    <a:p>
                      <a:r>
                        <a:rPr lang="es-AR" sz="900" dirty="0"/>
                        <a:t>ORGANIZACIÓN: </a:t>
                      </a:r>
                      <a:r>
                        <a:rPr lang="es-AR" sz="900" dirty="0">
                          <a:solidFill>
                            <a:srgbClr val="FF0000"/>
                          </a:solidFill>
                        </a:rPr>
                        <a:t>Organización a la que pertenece</a:t>
                      </a:r>
                    </a:p>
                    <a:p>
                      <a:r>
                        <a:rPr lang="es-AR" sz="900" dirty="0"/>
                        <a:t>EMAIL: </a:t>
                      </a:r>
                      <a:r>
                        <a:rPr lang="es-AR" sz="900" dirty="0">
                          <a:solidFill>
                            <a:srgbClr val="FF0000"/>
                          </a:solidFill>
                        </a:rPr>
                        <a:t>correo</a:t>
                      </a:r>
                      <a:r>
                        <a:rPr lang="es-AR" sz="900" baseline="0" dirty="0">
                          <a:solidFill>
                            <a:srgbClr val="FF0000"/>
                          </a:solidFill>
                        </a:rPr>
                        <a:t> electrónico de contacto.</a:t>
                      </a:r>
                      <a:endParaRPr lang="es-AR" sz="900" dirty="0">
                        <a:solidFill>
                          <a:srgbClr val="FF0000"/>
                        </a:solidFill>
                      </a:endParaRPr>
                    </a:p>
                    <a:p>
                      <a:r>
                        <a:rPr lang="es-AR" sz="900" dirty="0"/>
                        <a:t>TELÉFONO:</a:t>
                      </a:r>
                      <a:r>
                        <a:rPr lang="es-AR" sz="900" baseline="0" dirty="0"/>
                        <a:t> </a:t>
                      </a:r>
                      <a:r>
                        <a:rPr lang="es-AR" sz="900" baseline="0" dirty="0">
                          <a:solidFill>
                            <a:srgbClr val="FF0000"/>
                          </a:solidFill>
                        </a:rPr>
                        <a:t>celular o tel de contacto.</a:t>
                      </a:r>
                      <a:endParaRPr lang="es-AR" sz="900" dirty="0">
                        <a:solidFill>
                          <a:srgbClr val="FF0000"/>
                        </a:solidFill>
                      </a:endParaRPr>
                    </a:p>
                  </a:txBody>
                  <a:tcPr/>
                </a:tc>
                <a:extLst>
                  <a:ext uri="{0D108BD9-81ED-4DB2-BD59-A6C34878D82A}">
                    <a16:rowId xmlns:a16="http://schemas.microsoft.com/office/drawing/2014/main" val="2714622201"/>
                  </a:ext>
                </a:extLst>
              </a:tr>
            </a:tbl>
          </a:graphicData>
        </a:graphic>
      </p:graphicFrame>
      <p:pic>
        <p:nvPicPr>
          <p:cNvPr id="5" name="Picture 2">
            <a:extLst>
              <a:ext uri="{FF2B5EF4-FFF2-40B4-BE49-F238E27FC236}">
                <a16:creationId xmlns:a16="http://schemas.microsoft.com/office/drawing/2014/main" id="{010D7618-FB2E-854E-81EE-B9AD13E853E6}"/>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445303" y="117953"/>
            <a:ext cx="2177508" cy="470412"/>
          </a:xfrm>
          <a:prstGeom prst="rect">
            <a:avLst/>
          </a:prstGeom>
          <a:noFill/>
          <a:ln>
            <a:noFill/>
          </a:ln>
        </p:spPr>
      </p:pic>
      <p:pic>
        <p:nvPicPr>
          <p:cNvPr id="6" name="Imagen 5" descr="ESCUDO-">
            <a:extLst>
              <a:ext uri="{FF2B5EF4-FFF2-40B4-BE49-F238E27FC236}">
                <a16:creationId xmlns:a16="http://schemas.microsoft.com/office/drawing/2014/main" id="{E0DEC076-E189-D54D-A466-CE7DC50257B2}"/>
              </a:ext>
            </a:extLst>
          </p:cNvPr>
          <p:cNvPicPr/>
          <p:nvPr/>
        </p:nvPicPr>
        <p:blipFill>
          <a:blip r:embed="rId4">
            <a:extLst>
              <a:ext uri="{28A0092B-C50C-407E-A947-70E740481C1C}">
                <a14:useLocalDpi xmlns:a14="http://schemas.microsoft.com/office/drawing/2010/main" val="0"/>
              </a:ext>
            </a:extLst>
          </a:blip>
          <a:srcRect l="9595" t="19450" r="68134" b="20537"/>
          <a:stretch>
            <a:fillRect/>
          </a:stretch>
        </p:blipFill>
        <p:spPr bwMode="auto">
          <a:xfrm>
            <a:off x="284072" y="78764"/>
            <a:ext cx="591137" cy="587441"/>
          </a:xfrm>
          <a:prstGeom prst="rect">
            <a:avLst/>
          </a:prstGeom>
          <a:noFill/>
        </p:spPr>
      </p:pic>
      <p:sp>
        <p:nvSpPr>
          <p:cNvPr id="7" name="Rectángulo 6">
            <a:extLst>
              <a:ext uri="{FF2B5EF4-FFF2-40B4-BE49-F238E27FC236}">
                <a16:creationId xmlns:a16="http://schemas.microsoft.com/office/drawing/2014/main" id="{562557ED-601F-174E-87BA-FE9B09FE31B6}"/>
              </a:ext>
            </a:extLst>
          </p:cNvPr>
          <p:cNvSpPr/>
          <p:nvPr/>
        </p:nvSpPr>
        <p:spPr>
          <a:xfrm>
            <a:off x="5939245" y="844548"/>
            <a:ext cx="156755" cy="169817"/>
          </a:xfrm>
          <a:prstGeom prst="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8" name="Rectángulo 7">
            <a:extLst>
              <a:ext uri="{FF2B5EF4-FFF2-40B4-BE49-F238E27FC236}">
                <a16:creationId xmlns:a16="http://schemas.microsoft.com/office/drawing/2014/main" id="{2FCF067D-E68E-F54D-855B-4E13DCA5414E}"/>
              </a:ext>
            </a:extLst>
          </p:cNvPr>
          <p:cNvSpPr/>
          <p:nvPr/>
        </p:nvSpPr>
        <p:spPr>
          <a:xfrm>
            <a:off x="5939244" y="1053554"/>
            <a:ext cx="156755" cy="169817"/>
          </a:xfrm>
          <a:prstGeom prst="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grpSp>
        <p:nvGrpSpPr>
          <p:cNvPr id="13" name="Grupo 12">
            <a:extLst>
              <a:ext uri="{FF2B5EF4-FFF2-40B4-BE49-F238E27FC236}">
                <a16:creationId xmlns:a16="http://schemas.microsoft.com/office/drawing/2014/main" id="{664A969A-D99F-A746-99C1-E287BA483267}"/>
              </a:ext>
            </a:extLst>
          </p:cNvPr>
          <p:cNvGrpSpPr/>
          <p:nvPr/>
        </p:nvGrpSpPr>
        <p:grpSpPr>
          <a:xfrm>
            <a:off x="8093620" y="726981"/>
            <a:ext cx="156756" cy="570228"/>
            <a:chOff x="8093620" y="726981"/>
            <a:chExt cx="156756" cy="570228"/>
          </a:xfrm>
        </p:grpSpPr>
        <p:sp>
          <p:nvSpPr>
            <p:cNvPr id="9" name="Rectángulo 8">
              <a:extLst>
                <a:ext uri="{FF2B5EF4-FFF2-40B4-BE49-F238E27FC236}">
                  <a16:creationId xmlns:a16="http://schemas.microsoft.com/office/drawing/2014/main" id="{CA292913-5796-2B42-B999-49E43AAF5AD8}"/>
                </a:ext>
              </a:extLst>
            </p:cNvPr>
            <p:cNvSpPr/>
            <p:nvPr/>
          </p:nvSpPr>
          <p:spPr>
            <a:xfrm>
              <a:off x="8093621" y="1127392"/>
              <a:ext cx="156755" cy="169817"/>
            </a:xfrm>
            <a:prstGeom prst="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0" name="Rectángulo 9">
              <a:extLst>
                <a:ext uri="{FF2B5EF4-FFF2-40B4-BE49-F238E27FC236}">
                  <a16:creationId xmlns:a16="http://schemas.microsoft.com/office/drawing/2014/main" id="{332A0843-2D61-194E-875F-9E869897BFB4}"/>
                </a:ext>
              </a:extLst>
            </p:cNvPr>
            <p:cNvSpPr/>
            <p:nvPr/>
          </p:nvSpPr>
          <p:spPr>
            <a:xfrm>
              <a:off x="8093620" y="929456"/>
              <a:ext cx="156755" cy="169817"/>
            </a:xfrm>
            <a:prstGeom prst="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1" name="Rectángulo 10">
              <a:extLst>
                <a:ext uri="{FF2B5EF4-FFF2-40B4-BE49-F238E27FC236}">
                  <a16:creationId xmlns:a16="http://schemas.microsoft.com/office/drawing/2014/main" id="{AA6B5FC6-393A-E842-A903-B2CE8A0F386E}"/>
                </a:ext>
              </a:extLst>
            </p:cNvPr>
            <p:cNvSpPr/>
            <p:nvPr/>
          </p:nvSpPr>
          <p:spPr>
            <a:xfrm>
              <a:off x="8093620" y="726981"/>
              <a:ext cx="156755" cy="169817"/>
            </a:xfrm>
            <a:prstGeom prst="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grpSp>
      <p:grpSp>
        <p:nvGrpSpPr>
          <p:cNvPr id="14" name="Grupo 13">
            <a:extLst>
              <a:ext uri="{FF2B5EF4-FFF2-40B4-BE49-F238E27FC236}">
                <a16:creationId xmlns:a16="http://schemas.microsoft.com/office/drawing/2014/main" id="{E0A0120B-D909-EC4D-8A7F-D3A7D6A4A679}"/>
              </a:ext>
            </a:extLst>
          </p:cNvPr>
          <p:cNvGrpSpPr/>
          <p:nvPr/>
        </p:nvGrpSpPr>
        <p:grpSpPr>
          <a:xfrm>
            <a:off x="9366925" y="742313"/>
            <a:ext cx="156756" cy="570228"/>
            <a:chOff x="8093620" y="726981"/>
            <a:chExt cx="156756" cy="570228"/>
          </a:xfrm>
        </p:grpSpPr>
        <p:sp>
          <p:nvSpPr>
            <p:cNvPr id="15" name="Rectángulo 14">
              <a:extLst>
                <a:ext uri="{FF2B5EF4-FFF2-40B4-BE49-F238E27FC236}">
                  <a16:creationId xmlns:a16="http://schemas.microsoft.com/office/drawing/2014/main" id="{6D985B80-37D4-CB4B-A46C-EA60ED0FDB9C}"/>
                </a:ext>
              </a:extLst>
            </p:cNvPr>
            <p:cNvSpPr/>
            <p:nvPr/>
          </p:nvSpPr>
          <p:spPr>
            <a:xfrm>
              <a:off x="8093621" y="1127392"/>
              <a:ext cx="156755" cy="169817"/>
            </a:xfrm>
            <a:prstGeom prst="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6" name="Rectángulo 15">
              <a:extLst>
                <a:ext uri="{FF2B5EF4-FFF2-40B4-BE49-F238E27FC236}">
                  <a16:creationId xmlns:a16="http://schemas.microsoft.com/office/drawing/2014/main" id="{2DE41F8E-1218-F144-9AB0-6BF4C4F655B5}"/>
                </a:ext>
              </a:extLst>
            </p:cNvPr>
            <p:cNvSpPr/>
            <p:nvPr/>
          </p:nvSpPr>
          <p:spPr>
            <a:xfrm>
              <a:off x="8093620" y="929456"/>
              <a:ext cx="156755" cy="169817"/>
            </a:xfrm>
            <a:prstGeom prst="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7" name="Rectángulo 16">
              <a:extLst>
                <a:ext uri="{FF2B5EF4-FFF2-40B4-BE49-F238E27FC236}">
                  <a16:creationId xmlns:a16="http://schemas.microsoft.com/office/drawing/2014/main" id="{6B6C8A96-3C66-5A49-8981-9BF1A07CB9D7}"/>
                </a:ext>
              </a:extLst>
            </p:cNvPr>
            <p:cNvSpPr/>
            <p:nvPr/>
          </p:nvSpPr>
          <p:spPr>
            <a:xfrm>
              <a:off x="8093620" y="726981"/>
              <a:ext cx="156755" cy="169817"/>
            </a:xfrm>
            <a:prstGeom prst="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grpSp>
      <p:sp>
        <p:nvSpPr>
          <p:cNvPr id="18" name="Rectángulo 17">
            <a:extLst>
              <a:ext uri="{FF2B5EF4-FFF2-40B4-BE49-F238E27FC236}">
                <a16:creationId xmlns:a16="http://schemas.microsoft.com/office/drawing/2014/main" id="{C356DD12-18BD-7948-AC8B-002FFE96B7C7}"/>
              </a:ext>
            </a:extLst>
          </p:cNvPr>
          <p:cNvSpPr/>
          <p:nvPr/>
        </p:nvSpPr>
        <p:spPr>
          <a:xfrm>
            <a:off x="10339436" y="761632"/>
            <a:ext cx="156755" cy="169817"/>
          </a:xfrm>
          <a:prstGeom prst="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 name="CuadroTexto 1">
            <a:extLst>
              <a:ext uri="{FF2B5EF4-FFF2-40B4-BE49-F238E27FC236}">
                <a16:creationId xmlns:a16="http://schemas.microsoft.com/office/drawing/2014/main" id="{9985569D-BF53-8143-BCCF-4ACCBFB5AF05}"/>
              </a:ext>
            </a:extLst>
          </p:cNvPr>
          <p:cNvSpPr txBox="1"/>
          <p:nvPr/>
        </p:nvSpPr>
        <p:spPr>
          <a:xfrm>
            <a:off x="579640" y="6152606"/>
            <a:ext cx="5295900" cy="369332"/>
          </a:xfrm>
          <a:prstGeom prst="rect">
            <a:avLst/>
          </a:prstGeom>
          <a:noFill/>
        </p:spPr>
        <p:txBody>
          <a:bodyPr wrap="square" rtlCol="0">
            <a:spAutoFit/>
          </a:bodyPr>
          <a:lstStyle/>
          <a:p>
            <a:r>
              <a:rPr lang="es-AR" dirty="0">
                <a:solidFill>
                  <a:srgbClr val="FF0000"/>
                </a:solidFill>
              </a:rPr>
              <a:t>Observaciones: Completar con letra Calibri 9.</a:t>
            </a:r>
          </a:p>
        </p:txBody>
      </p:sp>
      <p:sp>
        <p:nvSpPr>
          <p:cNvPr id="3" name="CuadroTexto 2">
            <a:extLst>
              <a:ext uri="{FF2B5EF4-FFF2-40B4-BE49-F238E27FC236}">
                <a16:creationId xmlns:a16="http://schemas.microsoft.com/office/drawing/2014/main" id="{4B64809C-D364-D34F-83A1-78C47C23C6C3}"/>
              </a:ext>
            </a:extLst>
          </p:cNvPr>
          <p:cNvSpPr txBox="1"/>
          <p:nvPr/>
        </p:nvSpPr>
        <p:spPr>
          <a:xfrm>
            <a:off x="983362" y="277548"/>
            <a:ext cx="4955882" cy="369332"/>
          </a:xfrm>
          <a:prstGeom prst="rect">
            <a:avLst/>
          </a:prstGeom>
          <a:noFill/>
        </p:spPr>
        <p:txBody>
          <a:bodyPr wrap="square" rtlCol="0">
            <a:spAutoFit/>
          </a:bodyPr>
          <a:lstStyle/>
          <a:p>
            <a:r>
              <a:rPr lang="es-AR" dirty="0">
                <a:solidFill>
                  <a:srgbClr val="FF0000"/>
                </a:solidFill>
              </a:rPr>
              <a:t>Explicación: ¿Cómo completar el Formulario?</a:t>
            </a:r>
          </a:p>
        </p:txBody>
      </p:sp>
      <p:sp>
        <p:nvSpPr>
          <p:cNvPr id="12" name="CuadroTexto 11">
            <a:extLst>
              <a:ext uri="{FF2B5EF4-FFF2-40B4-BE49-F238E27FC236}">
                <a16:creationId xmlns:a16="http://schemas.microsoft.com/office/drawing/2014/main" id="{356D5B8B-C03E-B14B-AB41-7DEDD676FFF1}"/>
              </a:ext>
            </a:extLst>
          </p:cNvPr>
          <p:cNvSpPr txBox="1"/>
          <p:nvPr/>
        </p:nvSpPr>
        <p:spPr>
          <a:xfrm>
            <a:off x="7212549" y="969455"/>
            <a:ext cx="915510" cy="507831"/>
          </a:xfrm>
          <a:prstGeom prst="rect">
            <a:avLst/>
          </a:prstGeom>
          <a:noFill/>
        </p:spPr>
        <p:txBody>
          <a:bodyPr wrap="square" rtlCol="0">
            <a:spAutoFit/>
          </a:bodyPr>
          <a:lstStyle/>
          <a:p>
            <a:r>
              <a:rPr lang="es-AR" sz="900" dirty="0">
                <a:solidFill>
                  <a:srgbClr val="FF0000"/>
                </a:solidFill>
              </a:rPr>
              <a:t>Marque con una X el sector afectado.</a:t>
            </a:r>
          </a:p>
        </p:txBody>
      </p:sp>
      <p:sp>
        <p:nvSpPr>
          <p:cNvPr id="19" name="CuadroTexto 18">
            <a:extLst>
              <a:ext uri="{FF2B5EF4-FFF2-40B4-BE49-F238E27FC236}">
                <a16:creationId xmlns:a16="http://schemas.microsoft.com/office/drawing/2014/main" id="{3D8EF4DC-3631-E54E-8AC1-C5C2E799828E}"/>
              </a:ext>
            </a:extLst>
          </p:cNvPr>
          <p:cNvSpPr txBox="1"/>
          <p:nvPr/>
        </p:nvSpPr>
        <p:spPr>
          <a:xfrm>
            <a:off x="5132720" y="994562"/>
            <a:ext cx="915510" cy="507831"/>
          </a:xfrm>
          <a:prstGeom prst="rect">
            <a:avLst/>
          </a:prstGeom>
          <a:noFill/>
        </p:spPr>
        <p:txBody>
          <a:bodyPr wrap="square" rtlCol="0">
            <a:spAutoFit/>
          </a:bodyPr>
          <a:lstStyle/>
          <a:p>
            <a:r>
              <a:rPr lang="es-AR" sz="900" dirty="0">
                <a:solidFill>
                  <a:srgbClr val="FF0000"/>
                </a:solidFill>
              </a:rPr>
              <a:t>Marque con una X el tipo de impacto.</a:t>
            </a:r>
          </a:p>
        </p:txBody>
      </p:sp>
    </p:spTree>
    <p:extLst>
      <p:ext uri="{BB962C8B-B14F-4D97-AF65-F5344CB8AC3E}">
        <p14:creationId xmlns:p14="http://schemas.microsoft.com/office/powerpoint/2010/main" val="1528791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a:extLst>
              <a:ext uri="{FF2B5EF4-FFF2-40B4-BE49-F238E27FC236}">
                <a16:creationId xmlns:a16="http://schemas.microsoft.com/office/drawing/2014/main" id="{747DCAE4-2A74-BE47-9AB0-9BCBB1FE39EB}"/>
              </a:ext>
            </a:extLst>
          </p:cNvPr>
          <p:cNvGraphicFramePr>
            <a:graphicFrameLocks noGrp="1"/>
          </p:cNvGraphicFramePr>
          <p:nvPr>
            <p:extLst>
              <p:ext uri="{D42A27DB-BD31-4B8C-83A1-F6EECF244321}">
                <p14:modId xmlns:p14="http://schemas.microsoft.com/office/powerpoint/2010/main" val="3434203075"/>
              </p:ext>
            </p:extLst>
          </p:nvPr>
        </p:nvGraphicFramePr>
        <p:xfrm>
          <a:off x="300446" y="705394"/>
          <a:ext cx="11560631" cy="5908315"/>
        </p:xfrm>
        <a:graphic>
          <a:graphicData uri="http://schemas.openxmlformats.org/drawingml/2006/table">
            <a:tbl>
              <a:tblPr firstRow="1" bandRow="1">
                <a:tableStyleId>{93296810-A885-4BE3-A3E7-6D5BEEA58F35}</a:tableStyleId>
              </a:tblPr>
              <a:tblGrid>
                <a:gridCol w="2312126">
                  <a:extLst>
                    <a:ext uri="{9D8B030D-6E8A-4147-A177-3AD203B41FA5}">
                      <a16:colId xmlns:a16="http://schemas.microsoft.com/office/drawing/2014/main" val="2750395050"/>
                    </a:ext>
                  </a:extLst>
                </a:gridCol>
                <a:gridCol w="2521131">
                  <a:extLst>
                    <a:ext uri="{9D8B030D-6E8A-4147-A177-3AD203B41FA5}">
                      <a16:colId xmlns:a16="http://schemas.microsoft.com/office/drawing/2014/main" val="651147718"/>
                    </a:ext>
                  </a:extLst>
                </a:gridCol>
                <a:gridCol w="2103121">
                  <a:extLst>
                    <a:ext uri="{9D8B030D-6E8A-4147-A177-3AD203B41FA5}">
                      <a16:colId xmlns:a16="http://schemas.microsoft.com/office/drawing/2014/main" val="690684386"/>
                    </a:ext>
                  </a:extLst>
                </a:gridCol>
                <a:gridCol w="1632856">
                  <a:extLst>
                    <a:ext uri="{9D8B030D-6E8A-4147-A177-3AD203B41FA5}">
                      <a16:colId xmlns:a16="http://schemas.microsoft.com/office/drawing/2014/main" val="3258800173"/>
                    </a:ext>
                  </a:extLst>
                </a:gridCol>
                <a:gridCol w="2991397">
                  <a:extLst>
                    <a:ext uri="{9D8B030D-6E8A-4147-A177-3AD203B41FA5}">
                      <a16:colId xmlns:a16="http://schemas.microsoft.com/office/drawing/2014/main" val="1548307756"/>
                    </a:ext>
                  </a:extLst>
                </a:gridCol>
              </a:tblGrid>
              <a:tr h="756998">
                <a:tc>
                  <a:txBody>
                    <a:bodyPr/>
                    <a:lstStyle/>
                    <a:p>
                      <a:r>
                        <a:rPr lang="es-AR" sz="1200" dirty="0"/>
                        <a:t>PROYECTO DE REACTIVACIÓN</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AR" sz="1200" dirty="0"/>
                        <a:t>NOMBRE: CENTRO DE MARKETING DIGITAL Y DISTRIBUCIÓN LOGÍSTICA</a:t>
                      </a:r>
                    </a:p>
                  </a:txBody>
                  <a:tcPr anchor="ctr"/>
                </a:tc>
                <a:tc>
                  <a:txBody>
                    <a:bodyPr/>
                    <a:lstStyle/>
                    <a:p>
                      <a:r>
                        <a:rPr lang="es-AR" sz="1200" dirty="0"/>
                        <a:t>IMPACTO:         SOCIAL</a:t>
                      </a:r>
                    </a:p>
                    <a:p>
                      <a:pPr lvl="2"/>
                      <a:r>
                        <a:rPr lang="es-AR" sz="1200" dirty="0"/>
                        <a:t> ECONÓMICO </a:t>
                      </a:r>
                    </a:p>
                  </a:txBody>
                  <a:tcPr anchor="ctr"/>
                </a:tc>
                <a:tc gridSpan="2">
                  <a:txBody>
                    <a:bodyPr/>
                    <a:lstStyle/>
                    <a:p>
                      <a:pPr marL="12700" lvl="0" indent="-12700">
                        <a:tabLst/>
                      </a:pPr>
                      <a:r>
                        <a:rPr lang="es-AR" sz="1200" dirty="0"/>
                        <a:t>SECTORES:         CONSTRUCCIÓN       TURISMO          CERVECERO</a:t>
                      </a:r>
                    </a:p>
                    <a:p>
                      <a:pPr lvl="0"/>
                      <a:r>
                        <a:rPr lang="es-AR" sz="1200" dirty="0"/>
                        <a:t>                            CHOCOLATERO          OTROS ALIMENTICIOS</a:t>
                      </a:r>
                    </a:p>
                    <a:p>
                      <a:pPr marL="846138" lvl="2" indent="0">
                        <a:tabLst/>
                      </a:pPr>
                      <a:r>
                        <a:rPr lang="es-AR" sz="1200" dirty="0"/>
                        <a:t>    IND. CREATIVAS        TODAS</a:t>
                      </a:r>
                    </a:p>
                  </a:txBody>
                  <a:tcPr anchor="ctr"/>
                </a:tc>
                <a:tc hMerge="1">
                  <a:txBody>
                    <a:bodyPr/>
                    <a:lstStyle/>
                    <a:p>
                      <a:endParaRPr lang="es-AR" sz="1200" dirty="0"/>
                    </a:p>
                  </a:txBody>
                  <a:tcPr anchor="ctr"/>
                </a:tc>
                <a:extLst>
                  <a:ext uri="{0D108BD9-81ED-4DB2-BD59-A6C34878D82A}">
                    <a16:rowId xmlns:a16="http://schemas.microsoft.com/office/drawing/2014/main" val="2605279342"/>
                  </a:ext>
                </a:extLst>
              </a:tr>
              <a:tr h="533597">
                <a:tc>
                  <a:txBody>
                    <a:bodyPr/>
                    <a:lstStyle/>
                    <a:p>
                      <a:r>
                        <a:rPr lang="es-AR" sz="1200" dirty="0"/>
                        <a:t>PROBLEMA</a:t>
                      </a:r>
                    </a:p>
                  </a:txBody>
                  <a:tcPr anchor="ctr"/>
                </a:tc>
                <a:tc>
                  <a:txBody>
                    <a:bodyPr/>
                    <a:lstStyle/>
                    <a:p>
                      <a:r>
                        <a:rPr lang="es-AR" sz="1200" dirty="0"/>
                        <a:t>SOLUCIÓN</a:t>
                      </a:r>
                    </a:p>
                  </a:txBody>
                  <a:tcPr anchor="ctr"/>
                </a:tc>
                <a:tc>
                  <a:txBody>
                    <a:bodyPr/>
                    <a:lstStyle/>
                    <a:p>
                      <a:r>
                        <a:rPr lang="es-AR" sz="1200" dirty="0"/>
                        <a:t>BENEFICIARIOS</a:t>
                      </a:r>
                    </a:p>
                  </a:txBody>
                  <a:tcPr anchor="ctr"/>
                </a:tc>
                <a:tc>
                  <a:txBody>
                    <a:bodyPr/>
                    <a:lstStyle/>
                    <a:p>
                      <a:r>
                        <a:rPr lang="es-AR" sz="1200" dirty="0"/>
                        <a:t>IMPLEMENTADOR</a:t>
                      </a:r>
                    </a:p>
                  </a:txBody>
                  <a:tcPr anchor="ctr"/>
                </a:tc>
                <a:tc>
                  <a:txBody>
                    <a:bodyPr/>
                    <a:lstStyle/>
                    <a:p>
                      <a:r>
                        <a:rPr lang="es-AR" sz="1200" dirty="0"/>
                        <a:t>PRESUPUESTO</a:t>
                      </a:r>
                    </a:p>
                  </a:txBody>
                  <a:tcPr anchor="ctr"/>
                </a:tc>
                <a:extLst>
                  <a:ext uri="{0D108BD9-81ED-4DB2-BD59-A6C34878D82A}">
                    <a16:rowId xmlns:a16="http://schemas.microsoft.com/office/drawing/2014/main" val="2332841659"/>
                  </a:ext>
                </a:extLst>
              </a:tr>
              <a:tr h="2758827">
                <a:tc rowSpan="3">
                  <a:txBody>
                    <a:bodyPr/>
                    <a:lstStyle/>
                    <a:p>
                      <a:r>
                        <a:rPr lang="es-ES" sz="900" kern="1200" dirty="0">
                          <a:solidFill>
                            <a:schemeClr val="dk1"/>
                          </a:solidFill>
                          <a:effectLst/>
                          <a:latin typeface="+mn-lt"/>
                          <a:ea typeface="+mn-ea"/>
                          <a:cs typeface="+mn-cs"/>
                        </a:rPr>
                        <a:t>La falta de uso de medios digitales y plataformas de comercialización online en la localidad, hace que las ventas se centren fuertemente en los turistas, lo que ata a las mismas al ciclo del turismo, con temporadas altas y bajas muy marcadas. </a:t>
                      </a:r>
                    </a:p>
                    <a:p>
                      <a:r>
                        <a:rPr lang="es-ES" sz="900" kern="1200" dirty="0">
                          <a:solidFill>
                            <a:schemeClr val="dk1"/>
                          </a:solidFill>
                          <a:effectLst/>
                          <a:latin typeface="+mn-lt"/>
                          <a:ea typeface="+mn-ea"/>
                          <a:cs typeface="+mn-cs"/>
                        </a:rPr>
                        <a:t>La falta de conocimiento de las herramientas, sumado a la complejidad logística que deviene de las ventas online, torna sumamente complejo para micro emprendedores y/o </a:t>
                      </a:r>
                      <a:r>
                        <a:rPr lang="es-ES" sz="900" kern="1200" dirty="0" err="1">
                          <a:solidFill>
                            <a:schemeClr val="dk1"/>
                          </a:solidFill>
                          <a:effectLst/>
                          <a:latin typeface="+mn-lt"/>
                          <a:ea typeface="+mn-ea"/>
                          <a:cs typeface="+mn-cs"/>
                        </a:rPr>
                        <a:t>MyPEs</a:t>
                      </a:r>
                      <a:r>
                        <a:rPr lang="es-ES" sz="900" kern="1200" dirty="0">
                          <a:solidFill>
                            <a:schemeClr val="dk1"/>
                          </a:solidFill>
                          <a:effectLst/>
                          <a:latin typeface="+mn-lt"/>
                          <a:ea typeface="+mn-ea"/>
                          <a:cs typeface="+mn-cs"/>
                        </a:rPr>
                        <a:t> el uso de dichos medios, limitando las ventas a los espacios de comercialización disponibles.</a:t>
                      </a:r>
                    </a:p>
                    <a:p>
                      <a:r>
                        <a:rPr lang="es-ES" sz="900" kern="1200" dirty="0">
                          <a:solidFill>
                            <a:schemeClr val="dk1"/>
                          </a:solidFill>
                          <a:effectLst/>
                          <a:latin typeface="+mn-lt"/>
                          <a:ea typeface="+mn-ea"/>
                          <a:cs typeface="+mn-cs"/>
                        </a:rPr>
                        <a:t>Trabajar la brecha digital a efectos de alcanzar nuevos mercados permitiría mitigar la estacionalidad de las ventas en la localidad que se genera producto de la correlación con la actividad turística.</a:t>
                      </a:r>
                    </a:p>
                    <a:p>
                      <a:endParaRPr lang="es-ES" sz="900" kern="1200" dirty="0">
                        <a:solidFill>
                          <a:schemeClr val="dk1"/>
                        </a:solidFill>
                        <a:effectLst/>
                        <a:latin typeface="+mn-lt"/>
                        <a:ea typeface="+mn-ea"/>
                        <a:cs typeface="+mn-cs"/>
                      </a:endParaRPr>
                    </a:p>
                  </a:txBody>
                  <a:tcPr/>
                </a:tc>
                <a:tc rowSpan="3">
                  <a:txBody>
                    <a:bodyPr/>
                    <a:lstStyle/>
                    <a:p>
                      <a:r>
                        <a:rPr lang="es-AR" sz="900" u="sng" dirty="0"/>
                        <a:t>Objetivo</a:t>
                      </a:r>
                      <a:r>
                        <a:rPr lang="es-AR" sz="900" dirty="0"/>
                        <a:t>: Impulsar nuevas estrategias de comercialización</a:t>
                      </a:r>
                    </a:p>
                    <a:p>
                      <a:r>
                        <a:rPr lang="es-AR" sz="900" u="sng" dirty="0"/>
                        <a:t>Estrategia</a:t>
                      </a:r>
                      <a:r>
                        <a:rPr lang="es-AR" sz="900" dirty="0"/>
                        <a:t>: Desarrollar un “Centro de marketing digital“  y un “Centro de Distribución Logístico”.</a:t>
                      </a:r>
                    </a:p>
                    <a:p>
                      <a:r>
                        <a:rPr lang="es-AR" sz="900" u="sng" dirty="0"/>
                        <a:t>Acciones</a:t>
                      </a:r>
                      <a:r>
                        <a:rPr lang="es-AR" sz="900" dirty="0"/>
                        <a:t>: </a:t>
                      </a:r>
                      <a:r>
                        <a:rPr lang="es-AR" sz="900" baseline="0" dirty="0"/>
                        <a:t>Se </a:t>
                      </a:r>
                      <a:r>
                        <a:rPr lang="es-AR" sz="900" dirty="0"/>
                        <a:t>brindará capacitación y asistencia a los micro emprendedores y MyPEs para la puesta en marcha de distintas herramientas digitales.</a:t>
                      </a:r>
                      <a:r>
                        <a:rPr lang="es-AR" sz="900" baseline="0" dirty="0"/>
                        <a:t> Se </a:t>
                      </a:r>
                      <a:r>
                        <a:rPr lang="es-AR" sz="900" dirty="0"/>
                        <a:t>desarrollaràn estrategias online colectivas. Asimismo, se deberá desarrollar una herramienta de gestión que facilite la logística asociada a las ventas online y un modelo de cobro con tarjeta. Será pertinente adicionalmente, desarrollar un portal de productos locales sobre el cual se puedan desarrollar buenas campañas de marketing online.</a:t>
                      </a:r>
                    </a:p>
                    <a:p>
                      <a:endParaRPr lang="es-AR" sz="900" dirty="0"/>
                    </a:p>
                    <a:p>
                      <a:r>
                        <a:rPr lang="es-AR" sz="900" u="sng" dirty="0"/>
                        <a:t>Información adicional</a:t>
                      </a:r>
                      <a:r>
                        <a:rPr lang="es-AR" sz="900" dirty="0"/>
                        <a:t>:</a:t>
                      </a:r>
                      <a:r>
                        <a:rPr lang="es-AR" sz="900" baseline="0" dirty="0"/>
                        <a:t> </a:t>
                      </a:r>
                      <a:r>
                        <a:rPr lang="es-AR" sz="900" dirty="0"/>
                        <a:t>Según la Cámara Argentina de Comercio Electrónico (2016), en Argentina, el 90% de los adultos conectados (80% de la población Argentina es usuaria de internet) que alcanzan los 17,8 millones de personas, ya compró online alguna vez, y el 63% realizó alguna compra durante los últimos 6 meses. De éstos últimos, el 11% realiza compras cotidianas (1 ves por semana), el 39% realiza compras regulares (al menos una vez por mes), y el restante 50% realiza compras excepcionales y ocasionales. Se evidencia una tendencia creciente que podría ser aprovechada por una parte de la extensa red de los micro emprendedores y MyPEs. Esto subsanaría tanto la falta de espacios disponibles, como la problemática de tener que comercializar presencialmente.</a:t>
                      </a:r>
                    </a:p>
                  </a:txBody>
                  <a:tcPr/>
                </a:tc>
                <a:tc rowSpan="3">
                  <a:txBody>
                    <a:bodyPr/>
                    <a:lstStyle/>
                    <a:p>
                      <a:r>
                        <a:rPr lang="es-AR" sz="900" dirty="0"/>
                        <a:t>MYPEs y Micro emprendedores de la localidad.</a:t>
                      </a:r>
                    </a:p>
                    <a:p>
                      <a:r>
                        <a:rPr lang="es-AR" sz="900" dirty="0"/>
                        <a:t>La Municipalidad acompaña actualmente cerca de 300 micro emprendedores. De los mismos, podrian sumarse a esta propuesta quienes cuentan con producción seriada. Asimismo, se verían benediciadas la mayoría de las Pymes que no cuentan con estructura suficiente para llevar adelante  una estrategia de estas características en forma individual.</a:t>
                      </a:r>
                    </a:p>
                    <a:p>
                      <a:endParaRPr lang="es-AR" sz="900" dirty="0"/>
                    </a:p>
                  </a:txBody>
                  <a:tcPr/>
                </a:tc>
                <a:tc rowSpan="3">
                  <a:txBody>
                    <a:bodyPr/>
                    <a:lstStyle/>
                    <a:p>
                      <a:r>
                        <a:rPr lang="es-AR" sz="900" dirty="0"/>
                        <a:t>Secretaría de Producción, Innovación y Empleo de la MSCB. </a:t>
                      </a:r>
                    </a:p>
                    <a:p>
                      <a:r>
                        <a:rPr lang="es-AR" sz="900" dirty="0"/>
                        <a:t>El</a:t>
                      </a:r>
                      <a:r>
                        <a:rPr lang="es-AR" sz="900" baseline="0" dirty="0"/>
                        <a:t> área de empredimientos productvos junto con Punto Pyme acompañan desde hace más de 5 años a micro emprendedores y pymes de la localidad, siendo el área indicada para poder impulsar este proyecto.</a:t>
                      </a:r>
                      <a:endParaRPr lang="es-AR" sz="900" dirty="0"/>
                    </a:p>
                  </a:txBody>
                  <a:tcPr/>
                </a:tc>
                <a:tc>
                  <a:txBody>
                    <a:bodyPr/>
                    <a:lstStyle/>
                    <a:p>
                      <a:r>
                        <a:rPr lang="es-AR" sz="900" dirty="0"/>
                        <a:t>Desarrollo y programación del  sistema de gestión y Portal de Venta </a:t>
                      </a:r>
                      <a:r>
                        <a:rPr lang="es-AR" sz="900" baseline="0" dirty="0"/>
                        <a:t> AR$ 8</a:t>
                      </a:r>
                      <a:r>
                        <a:rPr lang="es-AR" sz="900" dirty="0"/>
                        <a:t>30.000	</a:t>
                      </a:r>
                    </a:p>
                    <a:p>
                      <a:pPr marL="0" marR="0" lvl="0" indent="0" algn="l" defTabSz="914400" rtl="0" eaLnBrk="1" fontAlgn="auto" latinLnBrk="0" hangingPunct="1">
                        <a:lnSpc>
                          <a:spcPct val="100000"/>
                        </a:lnSpc>
                        <a:spcBef>
                          <a:spcPts val="0"/>
                        </a:spcBef>
                        <a:spcAft>
                          <a:spcPts val="0"/>
                        </a:spcAft>
                        <a:buClrTx/>
                        <a:buSzTx/>
                        <a:buFontTx/>
                        <a:buNone/>
                        <a:tabLst/>
                        <a:defRPr/>
                      </a:pPr>
                      <a:r>
                        <a:rPr lang="es-AR" sz="900" dirty="0"/>
                        <a:t>Analista funcional	AR$ 240.000	</a:t>
                      </a:r>
                    </a:p>
                    <a:p>
                      <a:r>
                        <a:rPr lang="es-AR" sz="900" dirty="0"/>
                        <a:t>Diseñador gráfico	AR$ 220.000	</a:t>
                      </a:r>
                    </a:p>
                    <a:p>
                      <a:r>
                        <a:rPr lang="es-AR" sz="900" dirty="0"/>
                        <a:t>Fotógrafo especializado en productos	AR$ 100.000	</a:t>
                      </a:r>
                    </a:p>
                    <a:p>
                      <a:r>
                        <a:rPr lang="es-AR" sz="900" dirty="0"/>
                        <a:t>Profesional de comercialización / formacion online (part time)	AR$ 350.000	</a:t>
                      </a:r>
                    </a:p>
                    <a:p>
                      <a:r>
                        <a:rPr lang="es-AR" sz="900" dirty="0"/>
                        <a:t>Programación y ejecución de campaña de la plataforma a través de estrategias de marketing digital, redes sociales, posicionamiento en buscadores, y optimización en motores de búsqueda u optimización web	AR$ 360.000	</a:t>
                      </a:r>
                    </a:p>
                    <a:p>
                      <a:r>
                        <a:rPr lang="es-AR" sz="900" dirty="0"/>
                        <a:t>Generación de alianzas</a:t>
                      </a:r>
                      <a:r>
                        <a:rPr lang="es-AR" sz="900" baseline="0" dirty="0"/>
                        <a:t> con Portales:  AR$  40.000</a:t>
                      </a:r>
                      <a:endParaRPr lang="es-AR" sz="900" dirty="0"/>
                    </a:p>
                    <a:p>
                      <a:r>
                        <a:rPr lang="es-AR" sz="900" dirty="0"/>
                        <a:t>Analista en sistemas (Instación y mantenimiento centro de mkt)		AR$ 114.000</a:t>
                      </a:r>
                    </a:p>
                    <a:p>
                      <a:endParaRPr lang="es-AR" sz="900" dirty="0"/>
                    </a:p>
                    <a:p>
                      <a:endParaRPr lang="es-AR" sz="900" dirty="0"/>
                    </a:p>
                    <a:p>
                      <a:r>
                        <a:rPr lang="es-AR" sz="900" dirty="0"/>
                        <a:t>Totales $	2.254.000	</a:t>
                      </a:r>
                    </a:p>
                    <a:p>
                      <a:endParaRPr lang="es-AR" sz="900" dirty="0"/>
                    </a:p>
                    <a:p>
                      <a:endParaRPr lang="es-AR" sz="900" dirty="0"/>
                    </a:p>
                  </a:txBody>
                  <a:tcPr/>
                </a:tc>
                <a:extLst>
                  <a:ext uri="{0D108BD9-81ED-4DB2-BD59-A6C34878D82A}">
                    <a16:rowId xmlns:a16="http://schemas.microsoft.com/office/drawing/2014/main" val="384932038"/>
                  </a:ext>
                </a:extLst>
              </a:tr>
              <a:tr h="423324">
                <a:tc vMerge="1">
                  <a:txBody>
                    <a:bodyPr/>
                    <a:lstStyle/>
                    <a:p>
                      <a:endParaRPr lang="es-AR"/>
                    </a:p>
                  </a:txBody>
                  <a:tcPr/>
                </a:tc>
                <a:tc vMerge="1">
                  <a:txBody>
                    <a:bodyPr/>
                    <a:lstStyle/>
                    <a:p>
                      <a:endParaRPr lang="es-AR"/>
                    </a:p>
                  </a:txBody>
                  <a:tcPr/>
                </a:tc>
                <a:tc vMerge="1">
                  <a:txBody>
                    <a:bodyPr/>
                    <a:lstStyle/>
                    <a:p>
                      <a:endParaRPr lang="es-AR"/>
                    </a:p>
                  </a:txBody>
                  <a:tcPr/>
                </a:tc>
                <a:tc vMerge="1">
                  <a:txBody>
                    <a:bodyPr/>
                    <a:lstStyle/>
                    <a:p>
                      <a:endParaRPr lang="es-AR"/>
                    </a:p>
                  </a:txBody>
                  <a:tcPr/>
                </a:tc>
                <a:tc>
                  <a:txBody>
                    <a:bodyPr/>
                    <a:lstStyle/>
                    <a:p>
                      <a:r>
                        <a:rPr lang="es-AR" sz="1200" dirty="0"/>
                        <a:t>DATOS DEL PROPONENTE</a:t>
                      </a:r>
                    </a:p>
                  </a:txBody>
                  <a:tcPr anchor="ctr"/>
                </a:tc>
                <a:extLst>
                  <a:ext uri="{0D108BD9-81ED-4DB2-BD59-A6C34878D82A}">
                    <a16:rowId xmlns:a16="http://schemas.microsoft.com/office/drawing/2014/main" val="1372354596"/>
                  </a:ext>
                </a:extLst>
              </a:tr>
              <a:tr h="1379413">
                <a:tc vMerge="1">
                  <a:txBody>
                    <a:bodyPr/>
                    <a:lstStyle/>
                    <a:p>
                      <a:endParaRPr lang="es-AR"/>
                    </a:p>
                  </a:txBody>
                  <a:tcPr/>
                </a:tc>
                <a:tc vMerge="1">
                  <a:txBody>
                    <a:bodyPr/>
                    <a:lstStyle/>
                    <a:p>
                      <a:endParaRPr lang="es-AR"/>
                    </a:p>
                  </a:txBody>
                  <a:tcPr/>
                </a:tc>
                <a:tc vMerge="1">
                  <a:txBody>
                    <a:bodyPr/>
                    <a:lstStyle/>
                    <a:p>
                      <a:endParaRPr lang="es-AR"/>
                    </a:p>
                  </a:txBody>
                  <a:tcPr/>
                </a:tc>
                <a:tc vMerge="1">
                  <a:txBody>
                    <a:bodyPr/>
                    <a:lstStyle/>
                    <a:p>
                      <a:endParaRPr lang="es-AR"/>
                    </a:p>
                  </a:txBody>
                  <a:tcPr/>
                </a:tc>
                <a:tc>
                  <a:txBody>
                    <a:bodyPr/>
                    <a:lstStyle/>
                    <a:p>
                      <a:r>
                        <a:rPr lang="es-AR" sz="1000" dirty="0"/>
                        <a:t>NOMBRE: Ma. Eugenia Ordoñez</a:t>
                      </a:r>
                    </a:p>
                    <a:p>
                      <a:r>
                        <a:rPr lang="es-AR" sz="1000" dirty="0"/>
                        <a:t>CARGO: Sec. Producción, Innovación y Empleo</a:t>
                      </a:r>
                    </a:p>
                    <a:p>
                      <a:r>
                        <a:rPr lang="es-AR" sz="1000" dirty="0"/>
                        <a:t>ORGANIZACIÓN:MSCB</a:t>
                      </a:r>
                    </a:p>
                    <a:p>
                      <a:r>
                        <a:rPr lang="es-AR" sz="1000" dirty="0"/>
                        <a:t>EMAIL: eugeniaordonez@gmail.com</a:t>
                      </a:r>
                    </a:p>
                    <a:p>
                      <a:r>
                        <a:rPr lang="es-AR" sz="1000" dirty="0"/>
                        <a:t>TELÉFONO: 154573486</a:t>
                      </a:r>
                    </a:p>
                    <a:p>
                      <a:endParaRPr lang="es-AR" sz="1200" dirty="0"/>
                    </a:p>
                  </a:txBody>
                  <a:tcPr/>
                </a:tc>
                <a:extLst>
                  <a:ext uri="{0D108BD9-81ED-4DB2-BD59-A6C34878D82A}">
                    <a16:rowId xmlns:a16="http://schemas.microsoft.com/office/drawing/2014/main" val="2714622201"/>
                  </a:ext>
                </a:extLst>
              </a:tr>
            </a:tbl>
          </a:graphicData>
        </a:graphic>
      </p:graphicFrame>
      <p:pic>
        <p:nvPicPr>
          <p:cNvPr id="5" name="Picture 2">
            <a:extLst>
              <a:ext uri="{FF2B5EF4-FFF2-40B4-BE49-F238E27FC236}">
                <a16:creationId xmlns:a16="http://schemas.microsoft.com/office/drawing/2014/main" id="{010D7618-FB2E-854E-81EE-B9AD13E853E6}"/>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445303" y="117953"/>
            <a:ext cx="2177508" cy="470412"/>
          </a:xfrm>
          <a:prstGeom prst="rect">
            <a:avLst/>
          </a:prstGeom>
          <a:noFill/>
          <a:ln>
            <a:noFill/>
          </a:ln>
        </p:spPr>
      </p:pic>
      <p:pic>
        <p:nvPicPr>
          <p:cNvPr id="6" name="Imagen 5" descr="ESCUDO-">
            <a:extLst>
              <a:ext uri="{FF2B5EF4-FFF2-40B4-BE49-F238E27FC236}">
                <a16:creationId xmlns:a16="http://schemas.microsoft.com/office/drawing/2014/main" id="{E0DEC076-E189-D54D-A466-CE7DC50257B2}"/>
              </a:ext>
            </a:extLst>
          </p:cNvPr>
          <p:cNvPicPr/>
          <p:nvPr/>
        </p:nvPicPr>
        <p:blipFill>
          <a:blip r:embed="rId4">
            <a:extLst>
              <a:ext uri="{28A0092B-C50C-407E-A947-70E740481C1C}">
                <a14:useLocalDpi xmlns:a14="http://schemas.microsoft.com/office/drawing/2010/main" val="0"/>
              </a:ext>
            </a:extLst>
          </a:blip>
          <a:srcRect l="9595" t="19450" r="68134" b="20537"/>
          <a:stretch>
            <a:fillRect/>
          </a:stretch>
        </p:blipFill>
        <p:spPr bwMode="auto">
          <a:xfrm>
            <a:off x="284072" y="78764"/>
            <a:ext cx="591137" cy="587441"/>
          </a:xfrm>
          <a:prstGeom prst="rect">
            <a:avLst/>
          </a:prstGeom>
          <a:noFill/>
        </p:spPr>
      </p:pic>
      <p:sp>
        <p:nvSpPr>
          <p:cNvPr id="7" name="Rectángulo 6">
            <a:extLst>
              <a:ext uri="{FF2B5EF4-FFF2-40B4-BE49-F238E27FC236}">
                <a16:creationId xmlns:a16="http://schemas.microsoft.com/office/drawing/2014/main" id="{562557ED-601F-174E-87BA-FE9B09FE31B6}"/>
              </a:ext>
            </a:extLst>
          </p:cNvPr>
          <p:cNvSpPr/>
          <p:nvPr/>
        </p:nvSpPr>
        <p:spPr>
          <a:xfrm>
            <a:off x="5939245" y="844548"/>
            <a:ext cx="156755" cy="169817"/>
          </a:xfrm>
          <a:prstGeom prst="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solidFill>
                <a:schemeClr val="tx1"/>
              </a:solidFill>
            </a:endParaRPr>
          </a:p>
        </p:txBody>
      </p:sp>
      <p:sp>
        <p:nvSpPr>
          <p:cNvPr id="8" name="Rectángulo 7">
            <a:extLst>
              <a:ext uri="{FF2B5EF4-FFF2-40B4-BE49-F238E27FC236}">
                <a16:creationId xmlns:a16="http://schemas.microsoft.com/office/drawing/2014/main" id="{2FCF067D-E68E-F54D-855B-4E13DCA5414E}"/>
              </a:ext>
            </a:extLst>
          </p:cNvPr>
          <p:cNvSpPr/>
          <p:nvPr/>
        </p:nvSpPr>
        <p:spPr>
          <a:xfrm>
            <a:off x="5939244" y="1053554"/>
            <a:ext cx="156755" cy="169817"/>
          </a:xfrm>
          <a:prstGeom prst="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a:solidFill>
                  <a:schemeClr val="tx1"/>
                </a:solidFill>
              </a:rPr>
              <a:t>X</a:t>
            </a:r>
          </a:p>
        </p:txBody>
      </p:sp>
      <p:grpSp>
        <p:nvGrpSpPr>
          <p:cNvPr id="13" name="Grupo 12">
            <a:extLst>
              <a:ext uri="{FF2B5EF4-FFF2-40B4-BE49-F238E27FC236}">
                <a16:creationId xmlns:a16="http://schemas.microsoft.com/office/drawing/2014/main" id="{664A969A-D99F-A746-99C1-E287BA483267}"/>
              </a:ext>
            </a:extLst>
          </p:cNvPr>
          <p:cNvGrpSpPr/>
          <p:nvPr/>
        </p:nvGrpSpPr>
        <p:grpSpPr>
          <a:xfrm>
            <a:off x="8093620" y="726981"/>
            <a:ext cx="156756" cy="570228"/>
            <a:chOff x="8093620" y="726981"/>
            <a:chExt cx="156756" cy="570228"/>
          </a:xfrm>
        </p:grpSpPr>
        <p:sp>
          <p:nvSpPr>
            <p:cNvPr id="9" name="Rectángulo 8">
              <a:extLst>
                <a:ext uri="{FF2B5EF4-FFF2-40B4-BE49-F238E27FC236}">
                  <a16:creationId xmlns:a16="http://schemas.microsoft.com/office/drawing/2014/main" id="{CA292913-5796-2B42-B999-49E43AAF5AD8}"/>
                </a:ext>
              </a:extLst>
            </p:cNvPr>
            <p:cNvSpPr/>
            <p:nvPr/>
          </p:nvSpPr>
          <p:spPr>
            <a:xfrm>
              <a:off x="8093621" y="1127392"/>
              <a:ext cx="156755" cy="169817"/>
            </a:xfrm>
            <a:prstGeom prst="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solidFill>
                  <a:schemeClr val="tx1"/>
                </a:solidFill>
              </a:endParaRPr>
            </a:p>
          </p:txBody>
        </p:sp>
        <p:sp>
          <p:nvSpPr>
            <p:cNvPr id="10" name="Rectángulo 9">
              <a:extLst>
                <a:ext uri="{FF2B5EF4-FFF2-40B4-BE49-F238E27FC236}">
                  <a16:creationId xmlns:a16="http://schemas.microsoft.com/office/drawing/2014/main" id="{332A0843-2D61-194E-875F-9E869897BFB4}"/>
                </a:ext>
              </a:extLst>
            </p:cNvPr>
            <p:cNvSpPr/>
            <p:nvPr/>
          </p:nvSpPr>
          <p:spPr>
            <a:xfrm>
              <a:off x="8093620" y="929456"/>
              <a:ext cx="156755" cy="169817"/>
            </a:xfrm>
            <a:prstGeom prst="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solidFill>
                  <a:schemeClr val="tx1"/>
                </a:solidFill>
              </a:endParaRPr>
            </a:p>
          </p:txBody>
        </p:sp>
        <p:sp>
          <p:nvSpPr>
            <p:cNvPr id="11" name="Rectángulo 10">
              <a:extLst>
                <a:ext uri="{FF2B5EF4-FFF2-40B4-BE49-F238E27FC236}">
                  <a16:creationId xmlns:a16="http://schemas.microsoft.com/office/drawing/2014/main" id="{AA6B5FC6-393A-E842-A903-B2CE8A0F386E}"/>
                </a:ext>
              </a:extLst>
            </p:cNvPr>
            <p:cNvSpPr/>
            <p:nvPr/>
          </p:nvSpPr>
          <p:spPr>
            <a:xfrm>
              <a:off x="8093620" y="726981"/>
              <a:ext cx="156755" cy="169817"/>
            </a:xfrm>
            <a:prstGeom prst="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solidFill>
                  <a:schemeClr val="tx1"/>
                </a:solidFill>
              </a:endParaRPr>
            </a:p>
          </p:txBody>
        </p:sp>
      </p:grpSp>
      <p:grpSp>
        <p:nvGrpSpPr>
          <p:cNvPr id="14" name="Grupo 13">
            <a:extLst>
              <a:ext uri="{FF2B5EF4-FFF2-40B4-BE49-F238E27FC236}">
                <a16:creationId xmlns:a16="http://schemas.microsoft.com/office/drawing/2014/main" id="{E0A0120B-D909-EC4D-8A7F-D3A7D6A4A679}"/>
              </a:ext>
            </a:extLst>
          </p:cNvPr>
          <p:cNvGrpSpPr/>
          <p:nvPr/>
        </p:nvGrpSpPr>
        <p:grpSpPr>
          <a:xfrm>
            <a:off x="9366925" y="742313"/>
            <a:ext cx="156756" cy="570228"/>
            <a:chOff x="8093620" y="726981"/>
            <a:chExt cx="156756" cy="570228"/>
          </a:xfrm>
        </p:grpSpPr>
        <p:sp>
          <p:nvSpPr>
            <p:cNvPr id="15" name="Rectángulo 14">
              <a:extLst>
                <a:ext uri="{FF2B5EF4-FFF2-40B4-BE49-F238E27FC236}">
                  <a16:creationId xmlns:a16="http://schemas.microsoft.com/office/drawing/2014/main" id="{6D985B80-37D4-CB4B-A46C-EA60ED0FDB9C}"/>
                </a:ext>
              </a:extLst>
            </p:cNvPr>
            <p:cNvSpPr/>
            <p:nvPr/>
          </p:nvSpPr>
          <p:spPr>
            <a:xfrm>
              <a:off x="8093621" y="1127392"/>
              <a:ext cx="156755" cy="169817"/>
            </a:xfrm>
            <a:prstGeom prst="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a:solidFill>
                    <a:schemeClr val="tx1"/>
                  </a:solidFill>
                </a:rPr>
                <a:t>X</a:t>
              </a:r>
            </a:p>
          </p:txBody>
        </p:sp>
        <p:sp>
          <p:nvSpPr>
            <p:cNvPr id="16" name="Rectángulo 15">
              <a:extLst>
                <a:ext uri="{FF2B5EF4-FFF2-40B4-BE49-F238E27FC236}">
                  <a16:creationId xmlns:a16="http://schemas.microsoft.com/office/drawing/2014/main" id="{2DE41F8E-1218-F144-9AB0-6BF4C4F655B5}"/>
                </a:ext>
              </a:extLst>
            </p:cNvPr>
            <p:cNvSpPr/>
            <p:nvPr/>
          </p:nvSpPr>
          <p:spPr>
            <a:xfrm>
              <a:off x="8093620" y="929456"/>
              <a:ext cx="156755" cy="169817"/>
            </a:xfrm>
            <a:prstGeom prst="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solidFill>
                  <a:schemeClr val="tx1"/>
                </a:solidFill>
              </a:endParaRPr>
            </a:p>
          </p:txBody>
        </p:sp>
        <p:sp>
          <p:nvSpPr>
            <p:cNvPr id="17" name="Rectángulo 16">
              <a:extLst>
                <a:ext uri="{FF2B5EF4-FFF2-40B4-BE49-F238E27FC236}">
                  <a16:creationId xmlns:a16="http://schemas.microsoft.com/office/drawing/2014/main" id="{6B6C8A96-3C66-5A49-8981-9BF1A07CB9D7}"/>
                </a:ext>
              </a:extLst>
            </p:cNvPr>
            <p:cNvSpPr/>
            <p:nvPr/>
          </p:nvSpPr>
          <p:spPr>
            <a:xfrm>
              <a:off x="8093620" y="726981"/>
              <a:ext cx="156755" cy="169817"/>
            </a:xfrm>
            <a:prstGeom prst="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solidFill>
                  <a:schemeClr val="tx1"/>
                </a:solidFill>
              </a:endParaRPr>
            </a:p>
          </p:txBody>
        </p:sp>
      </p:grpSp>
      <p:sp>
        <p:nvSpPr>
          <p:cNvPr id="18" name="Rectángulo 17">
            <a:extLst>
              <a:ext uri="{FF2B5EF4-FFF2-40B4-BE49-F238E27FC236}">
                <a16:creationId xmlns:a16="http://schemas.microsoft.com/office/drawing/2014/main" id="{C356DD12-18BD-7948-AC8B-002FFE96B7C7}"/>
              </a:ext>
            </a:extLst>
          </p:cNvPr>
          <p:cNvSpPr/>
          <p:nvPr/>
        </p:nvSpPr>
        <p:spPr>
          <a:xfrm>
            <a:off x="10339436" y="761632"/>
            <a:ext cx="156755" cy="169817"/>
          </a:xfrm>
          <a:prstGeom prst="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solidFill>
                <a:schemeClr val="tx1"/>
              </a:solidFill>
            </a:endParaRPr>
          </a:p>
        </p:txBody>
      </p:sp>
      <p:sp>
        <p:nvSpPr>
          <p:cNvPr id="2" name="CuadroTexto 1">
            <a:extLst>
              <a:ext uri="{FF2B5EF4-FFF2-40B4-BE49-F238E27FC236}">
                <a16:creationId xmlns:a16="http://schemas.microsoft.com/office/drawing/2014/main" id="{58AFA704-D9A1-AF45-AAFA-23B72652D534}"/>
              </a:ext>
            </a:extLst>
          </p:cNvPr>
          <p:cNvSpPr txBox="1"/>
          <p:nvPr/>
        </p:nvSpPr>
        <p:spPr>
          <a:xfrm>
            <a:off x="4453162" y="203761"/>
            <a:ext cx="2667000" cy="523220"/>
          </a:xfrm>
          <a:prstGeom prst="rect">
            <a:avLst/>
          </a:prstGeom>
          <a:noFill/>
        </p:spPr>
        <p:txBody>
          <a:bodyPr wrap="square" rtlCol="0">
            <a:spAutoFit/>
          </a:bodyPr>
          <a:lstStyle/>
          <a:p>
            <a:r>
              <a:rPr lang="es-AR" sz="2800" dirty="0">
                <a:solidFill>
                  <a:srgbClr val="FF0000"/>
                </a:solidFill>
              </a:rPr>
              <a:t>EJEMPLO</a:t>
            </a:r>
          </a:p>
        </p:txBody>
      </p:sp>
    </p:spTree>
    <p:extLst>
      <p:ext uri="{BB962C8B-B14F-4D97-AF65-F5344CB8AC3E}">
        <p14:creationId xmlns:p14="http://schemas.microsoft.com/office/powerpoint/2010/main" val="3731045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a:extLst>
              <a:ext uri="{FF2B5EF4-FFF2-40B4-BE49-F238E27FC236}">
                <a16:creationId xmlns:a16="http://schemas.microsoft.com/office/drawing/2014/main" id="{747DCAE4-2A74-BE47-9AB0-9BCBB1FE39EB}"/>
              </a:ext>
            </a:extLst>
          </p:cNvPr>
          <p:cNvGraphicFramePr>
            <a:graphicFrameLocks noGrp="1"/>
          </p:cNvGraphicFramePr>
          <p:nvPr>
            <p:extLst>
              <p:ext uri="{D42A27DB-BD31-4B8C-83A1-F6EECF244321}">
                <p14:modId xmlns:p14="http://schemas.microsoft.com/office/powerpoint/2010/main" val="2640520344"/>
              </p:ext>
            </p:extLst>
          </p:nvPr>
        </p:nvGraphicFramePr>
        <p:xfrm>
          <a:off x="300446" y="705394"/>
          <a:ext cx="11560631" cy="5852159"/>
        </p:xfrm>
        <a:graphic>
          <a:graphicData uri="http://schemas.openxmlformats.org/drawingml/2006/table">
            <a:tbl>
              <a:tblPr firstRow="1" bandRow="1">
                <a:tableStyleId>{93296810-A885-4BE3-A3E7-6D5BEEA58F35}</a:tableStyleId>
              </a:tblPr>
              <a:tblGrid>
                <a:gridCol w="2312126">
                  <a:extLst>
                    <a:ext uri="{9D8B030D-6E8A-4147-A177-3AD203B41FA5}">
                      <a16:colId xmlns:a16="http://schemas.microsoft.com/office/drawing/2014/main" val="2750395050"/>
                    </a:ext>
                  </a:extLst>
                </a:gridCol>
                <a:gridCol w="2521131">
                  <a:extLst>
                    <a:ext uri="{9D8B030D-6E8A-4147-A177-3AD203B41FA5}">
                      <a16:colId xmlns:a16="http://schemas.microsoft.com/office/drawing/2014/main" val="651147718"/>
                    </a:ext>
                  </a:extLst>
                </a:gridCol>
                <a:gridCol w="2103121">
                  <a:extLst>
                    <a:ext uri="{9D8B030D-6E8A-4147-A177-3AD203B41FA5}">
                      <a16:colId xmlns:a16="http://schemas.microsoft.com/office/drawing/2014/main" val="690684386"/>
                    </a:ext>
                  </a:extLst>
                </a:gridCol>
                <a:gridCol w="1632856">
                  <a:extLst>
                    <a:ext uri="{9D8B030D-6E8A-4147-A177-3AD203B41FA5}">
                      <a16:colId xmlns:a16="http://schemas.microsoft.com/office/drawing/2014/main" val="3258800173"/>
                    </a:ext>
                  </a:extLst>
                </a:gridCol>
                <a:gridCol w="2991397">
                  <a:extLst>
                    <a:ext uri="{9D8B030D-6E8A-4147-A177-3AD203B41FA5}">
                      <a16:colId xmlns:a16="http://schemas.microsoft.com/office/drawing/2014/main" val="1548307756"/>
                    </a:ext>
                  </a:extLst>
                </a:gridCol>
              </a:tblGrid>
              <a:tr h="756998">
                <a:tc>
                  <a:txBody>
                    <a:bodyPr/>
                    <a:lstStyle/>
                    <a:p>
                      <a:r>
                        <a:rPr lang="es-AR" sz="1200" dirty="0"/>
                        <a:t>PROYECTO DE REACTIVACIÓN</a:t>
                      </a:r>
                    </a:p>
                  </a:txBody>
                  <a:tcPr anchor="ctr"/>
                </a:tc>
                <a:tc>
                  <a:txBody>
                    <a:bodyPr/>
                    <a:lstStyle/>
                    <a:p>
                      <a:r>
                        <a:rPr lang="es-AR" sz="1200" dirty="0"/>
                        <a:t>NOMBRE: </a:t>
                      </a:r>
                    </a:p>
                  </a:txBody>
                  <a:tcPr anchor="ctr"/>
                </a:tc>
                <a:tc>
                  <a:txBody>
                    <a:bodyPr/>
                    <a:lstStyle/>
                    <a:p>
                      <a:r>
                        <a:rPr lang="es-AR" sz="1200" dirty="0"/>
                        <a:t>IMPACTO:         SOCIAL</a:t>
                      </a:r>
                    </a:p>
                    <a:p>
                      <a:pPr lvl="2"/>
                      <a:r>
                        <a:rPr lang="es-AR" sz="1200" dirty="0"/>
                        <a:t> ECONÓMICO </a:t>
                      </a:r>
                    </a:p>
                  </a:txBody>
                  <a:tcPr anchor="ctr"/>
                </a:tc>
                <a:tc gridSpan="2">
                  <a:txBody>
                    <a:bodyPr/>
                    <a:lstStyle/>
                    <a:p>
                      <a:pPr marL="12700" lvl="0" indent="-12700">
                        <a:tabLst/>
                      </a:pPr>
                      <a:r>
                        <a:rPr lang="es-AR" sz="1200" dirty="0"/>
                        <a:t>SECTORES:         CONSTRUCCIÓN       TURISMO          CERVECERO</a:t>
                      </a:r>
                    </a:p>
                    <a:p>
                      <a:pPr lvl="0"/>
                      <a:r>
                        <a:rPr lang="es-AR" sz="1200" dirty="0"/>
                        <a:t>                            CHOCOLATERO          OTROS ALIMENTICIOS</a:t>
                      </a:r>
                    </a:p>
                    <a:p>
                      <a:pPr marL="846138" lvl="2" indent="0">
                        <a:tabLst/>
                      </a:pPr>
                      <a:r>
                        <a:rPr lang="es-AR" sz="1200" dirty="0"/>
                        <a:t>    IND. CREATIVAS        TODAS</a:t>
                      </a:r>
                    </a:p>
                  </a:txBody>
                  <a:tcPr anchor="ctr"/>
                </a:tc>
                <a:tc hMerge="1">
                  <a:txBody>
                    <a:bodyPr/>
                    <a:lstStyle/>
                    <a:p>
                      <a:endParaRPr lang="es-AR" sz="1200" dirty="0"/>
                    </a:p>
                  </a:txBody>
                  <a:tcPr anchor="ctr"/>
                </a:tc>
                <a:extLst>
                  <a:ext uri="{0D108BD9-81ED-4DB2-BD59-A6C34878D82A}">
                    <a16:rowId xmlns:a16="http://schemas.microsoft.com/office/drawing/2014/main" val="2605279342"/>
                  </a:ext>
                </a:extLst>
              </a:tr>
              <a:tr h="533597">
                <a:tc>
                  <a:txBody>
                    <a:bodyPr/>
                    <a:lstStyle/>
                    <a:p>
                      <a:r>
                        <a:rPr lang="es-AR" sz="1200" dirty="0"/>
                        <a:t>PROBLEMA</a:t>
                      </a:r>
                    </a:p>
                  </a:txBody>
                  <a:tcPr anchor="ctr"/>
                </a:tc>
                <a:tc>
                  <a:txBody>
                    <a:bodyPr/>
                    <a:lstStyle/>
                    <a:p>
                      <a:r>
                        <a:rPr lang="es-AR" sz="1200" dirty="0"/>
                        <a:t>SOLUCIÓN</a:t>
                      </a:r>
                    </a:p>
                  </a:txBody>
                  <a:tcPr anchor="ctr"/>
                </a:tc>
                <a:tc>
                  <a:txBody>
                    <a:bodyPr/>
                    <a:lstStyle/>
                    <a:p>
                      <a:r>
                        <a:rPr lang="es-AR" sz="1200" dirty="0"/>
                        <a:t>BENEFICIARIOS</a:t>
                      </a:r>
                    </a:p>
                  </a:txBody>
                  <a:tcPr anchor="ctr"/>
                </a:tc>
                <a:tc>
                  <a:txBody>
                    <a:bodyPr/>
                    <a:lstStyle/>
                    <a:p>
                      <a:r>
                        <a:rPr lang="es-AR" sz="1200" dirty="0"/>
                        <a:t>IMPLEMENTADOR</a:t>
                      </a:r>
                    </a:p>
                  </a:txBody>
                  <a:tcPr anchor="ctr"/>
                </a:tc>
                <a:tc>
                  <a:txBody>
                    <a:bodyPr/>
                    <a:lstStyle/>
                    <a:p>
                      <a:r>
                        <a:rPr lang="es-AR" sz="1200" dirty="0"/>
                        <a:t>PRESUPUESTO</a:t>
                      </a:r>
                    </a:p>
                  </a:txBody>
                  <a:tcPr anchor="ctr"/>
                </a:tc>
                <a:extLst>
                  <a:ext uri="{0D108BD9-81ED-4DB2-BD59-A6C34878D82A}">
                    <a16:rowId xmlns:a16="http://schemas.microsoft.com/office/drawing/2014/main" val="2332841659"/>
                  </a:ext>
                </a:extLst>
              </a:tr>
              <a:tr h="2758827">
                <a:tc rowSpan="3">
                  <a:txBody>
                    <a:bodyPr/>
                    <a:lstStyle/>
                    <a:p>
                      <a:endParaRPr lang="es-AR" sz="900" dirty="0"/>
                    </a:p>
                  </a:txBody>
                  <a:tcPr/>
                </a:tc>
                <a:tc rowSpan="3">
                  <a:txBody>
                    <a:bodyPr/>
                    <a:lstStyle/>
                    <a:p>
                      <a:endParaRPr lang="es-AR" sz="900" dirty="0"/>
                    </a:p>
                  </a:txBody>
                  <a:tcPr/>
                </a:tc>
                <a:tc rowSpan="3">
                  <a:txBody>
                    <a:bodyPr/>
                    <a:lstStyle/>
                    <a:p>
                      <a:endParaRPr lang="es-AR" sz="900" dirty="0"/>
                    </a:p>
                  </a:txBody>
                  <a:tcPr/>
                </a:tc>
                <a:tc rowSpan="3">
                  <a:txBody>
                    <a:bodyPr/>
                    <a:lstStyle/>
                    <a:p>
                      <a:endParaRPr lang="es-AR" sz="900" dirty="0"/>
                    </a:p>
                  </a:txBody>
                  <a:tcPr/>
                </a:tc>
                <a:tc>
                  <a:txBody>
                    <a:bodyPr/>
                    <a:lstStyle/>
                    <a:p>
                      <a:endParaRPr lang="es-AR" sz="900" dirty="0"/>
                    </a:p>
                  </a:txBody>
                  <a:tcPr/>
                </a:tc>
                <a:extLst>
                  <a:ext uri="{0D108BD9-81ED-4DB2-BD59-A6C34878D82A}">
                    <a16:rowId xmlns:a16="http://schemas.microsoft.com/office/drawing/2014/main" val="384932038"/>
                  </a:ext>
                </a:extLst>
              </a:tr>
              <a:tr h="423324">
                <a:tc vMerge="1">
                  <a:txBody>
                    <a:bodyPr/>
                    <a:lstStyle/>
                    <a:p>
                      <a:endParaRPr lang="es-AR"/>
                    </a:p>
                  </a:txBody>
                  <a:tcPr/>
                </a:tc>
                <a:tc vMerge="1">
                  <a:txBody>
                    <a:bodyPr/>
                    <a:lstStyle/>
                    <a:p>
                      <a:endParaRPr lang="es-AR"/>
                    </a:p>
                  </a:txBody>
                  <a:tcPr/>
                </a:tc>
                <a:tc vMerge="1">
                  <a:txBody>
                    <a:bodyPr/>
                    <a:lstStyle/>
                    <a:p>
                      <a:endParaRPr lang="es-AR"/>
                    </a:p>
                  </a:txBody>
                  <a:tcPr/>
                </a:tc>
                <a:tc vMerge="1">
                  <a:txBody>
                    <a:bodyPr/>
                    <a:lstStyle/>
                    <a:p>
                      <a:endParaRPr lang="es-AR"/>
                    </a:p>
                  </a:txBody>
                  <a:tcPr/>
                </a:tc>
                <a:tc>
                  <a:txBody>
                    <a:bodyPr/>
                    <a:lstStyle/>
                    <a:p>
                      <a:r>
                        <a:rPr lang="es-AR" sz="1200" dirty="0"/>
                        <a:t>DATOS DEL PROPONENTE</a:t>
                      </a:r>
                    </a:p>
                  </a:txBody>
                  <a:tcPr anchor="ctr"/>
                </a:tc>
                <a:extLst>
                  <a:ext uri="{0D108BD9-81ED-4DB2-BD59-A6C34878D82A}">
                    <a16:rowId xmlns:a16="http://schemas.microsoft.com/office/drawing/2014/main" val="1372354596"/>
                  </a:ext>
                </a:extLst>
              </a:tr>
              <a:tr h="1379413">
                <a:tc vMerge="1">
                  <a:txBody>
                    <a:bodyPr/>
                    <a:lstStyle/>
                    <a:p>
                      <a:endParaRPr lang="es-AR"/>
                    </a:p>
                  </a:txBody>
                  <a:tcPr/>
                </a:tc>
                <a:tc vMerge="1">
                  <a:txBody>
                    <a:bodyPr/>
                    <a:lstStyle/>
                    <a:p>
                      <a:endParaRPr lang="es-AR"/>
                    </a:p>
                  </a:txBody>
                  <a:tcPr/>
                </a:tc>
                <a:tc vMerge="1">
                  <a:txBody>
                    <a:bodyPr/>
                    <a:lstStyle/>
                    <a:p>
                      <a:endParaRPr lang="es-AR"/>
                    </a:p>
                  </a:txBody>
                  <a:tcPr/>
                </a:tc>
                <a:tc vMerge="1">
                  <a:txBody>
                    <a:bodyPr/>
                    <a:lstStyle/>
                    <a:p>
                      <a:endParaRPr lang="es-AR"/>
                    </a:p>
                  </a:txBody>
                  <a:tcPr/>
                </a:tc>
                <a:tc>
                  <a:txBody>
                    <a:bodyPr/>
                    <a:lstStyle/>
                    <a:p>
                      <a:r>
                        <a:rPr lang="es-AR" sz="900" dirty="0"/>
                        <a:t>NOMBRE:</a:t>
                      </a:r>
                    </a:p>
                    <a:p>
                      <a:r>
                        <a:rPr lang="es-AR" sz="900" dirty="0"/>
                        <a:t>CARGO:</a:t>
                      </a:r>
                    </a:p>
                    <a:p>
                      <a:r>
                        <a:rPr lang="es-AR" sz="900" dirty="0"/>
                        <a:t>ORGANIZACIÓN:</a:t>
                      </a:r>
                    </a:p>
                    <a:p>
                      <a:r>
                        <a:rPr lang="es-AR" sz="900" dirty="0"/>
                        <a:t>EMAIL:</a:t>
                      </a:r>
                    </a:p>
                    <a:p>
                      <a:r>
                        <a:rPr lang="es-AR" sz="900" dirty="0"/>
                        <a:t>TELÉFONO:</a:t>
                      </a:r>
                    </a:p>
                  </a:txBody>
                  <a:tcPr/>
                </a:tc>
                <a:extLst>
                  <a:ext uri="{0D108BD9-81ED-4DB2-BD59-A6C34878D82A}">
                    <a16:rowId xmlns:a16="http://schemas.microsoft.com/office/drawing/2014/main" val="2714622201"/>
                  </a:ext>
                </a:extLst>
              </a:tr>
            </a:tbl>
          </a:graphicData>
        </a:graphic>
      </p:graphicFrame>
      <p:pic>
        <p:nvPicPr>
          <p:cNvPr id="5" name="Picture 2">
            <a:extLst>
              <a:ext uri="{FF2B5EF4-FFF2-40B4-BE49-F238E27FC236}">
                <a16:creationId xmlns:a16="http://schemas.microsoft.com/office/drawing/2014/main" id="{010D7618-FB2E-854E-81EE-B9AD13E853E6}"/>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445303" y="117953"/>
            <a:ext cx="2177508" cy="470412"/>
          </a:xfrm>
          <a:prstGeom prst="rect">
            <a:avLst/>
          </a:prstGeom>
          <a:noFill/>
          <a:ln>
            <a:noFill/>
          </a:ln>
        </p:spPr>
      </p:pic>
      <p:pic>
        <p:nvPicPr>
          <p:cNvPr id="6" name="Imagen 5" descr="ESCUDO-">
            <a:extLst>
              <a:ext uri="{FF2B5EF4-FFF2-40B4-BE49-F238E27FC236}">
                <a16:creationId xmlns:a16="http://schemas.microsoft.com/office/drawing/2014/main" id="{E0DEC076-E189-D54D-A466-CE7DC50257B2}"/>
              </a:ext>
            </a:extLst>
          </p:cNvPr>
          <p:cNvPicPr/>
          <p:nvPr/>
        </p:nvPicPr>
        <p:blipFill>
          <a:blip r:embed="rId4">
            <a:extLst>
              <a:ext uri="{28A0092B-C50C-407E-A947-70E740481C1C}">
                <a14:useLocalDpi xmlns:a14="http://schemas.microsoft.com/office/drawing/2010/main" val="0"/>
              </a:ext>
            </a:extLst>
          </a:blip>
          <a:srcRect l="9595" t="19450" r="68134" b="20537"/>
          <a:stretch>
            <a:fillRect/>
          </a:stretch>
        </p:blipFill>
        <p:spPr bwMode="auto">
          <a:xfrm>
            <a:off x="284072" y="78764"/>
            <a:ext cx="591137" cy="587441"/>
          </a:xfrm>
          <a:prstGeom prst="rect">
            <a:avLst/>
          </a:prstGeom>
          <a:noFill/>
        </p:spPr>
      </p:pic>
      <p:sp>
        <p:nvSpPr>
          <p:cNvPr id="7" name="Rectángulo 6">
            <a:extLst>
              <a:ext uri="{FF2B5EF4-FFF2-40B4-BE49-F238E27FC236}">
                <a16:creationId xmlns:a16="http://schemas.microsoft.com/office/drawing/2014/main" id="{562557ED-601F-174E-87BA-FE9B09FE31B6}"/>
              </a:ext>
            </a:extLst>
          </p:cNvPr>
          <p:cNvSpPr/>
          <p:nvPr/>
        </p:nvSpPr>
        <p:spPr>
          <a:xfrm>
            <a:off x="5939245" y="844548"/>
            <a:ext cx="156755" cy="169817"/>
          </a:xfrm>
          <a:prstGeom prst="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solidFill>
                <a:schemeClr val="tx1"/>
              </a:solidFill>
            </a:endParaRPr>
          </a:p>
        </p:txBody>
      </p:sp>
      <p:sp>
        <p:nvSpPr>
          <p:cNvPr id="8" name="Rectángulo 7">
            <a:extLst>
              <a:ext uri="{FF2B5EF4-FFF2-40B4-BE49-F238E27FC236}">
                <a16:creationId xmlns:a16="http://schemas.microsoft.com/office/drawing/2014/main" id="{2FCF067D-E68E-F54D-855B-4E13DCA5414E}"/>
              </a:ext>
            </a:extLst>
          </p:cNvPr>
          <p:cNvSpPr/>
          <p:nvPr/>
        </p:nvSpPr>
        <p:spPr>
          <a:xfrm>
            <a:off x="5939244" y="1053554"/>
            <a:ext cx="156755" cy="169817"/>
          </a:xfrm>
          <a:prstGeom prst="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solidFill>
                <a:schemeClr val="tx1"/>
              </a:solidFill>
            </a:endParaRPr>
          </a:p>
        </p:txBody>
      </p:sp>
      <p:grpSp>
        <p:nvGrpSpPr>
          <p:cNvPr id="13" name="Grupo 12">
            <a:extLst>
              <a:ext uri="{FF2B5EF4-FFF2-40B4-BE49-F238E27FC236}">
                <a16:creationId xmlns:a16="http://schemas.microsoft.com/office/drawing/2014/main" id="{664A969A-D99F-A746-99C1-E287BA483267}"/>
              </a:ext>
            </a:extLst>
          </p:cNvPr>
          <p:cNvGrpSpPr/>
          <p:nvPr/>
        </p:nvGrpSpPr>
        <p:grpSpPr>
          <a:xfrm>
            <a:off x="8093620" y="726981"/>
            <a:ext cx="156756" cy="570228"/>
            <a:chOff x="8093620" y="726981"/>
            <a:chExt cx="156756" cy="570228"/>
          </a:xfrm>
        </p:grpSpPr>
        <p:sp>
          <p:nvSpPr>
            <p:cNvPr id="9" name="Rectángulo 8">
              <a:extLst>
                <a:ext uri="{FF2B5EF4-FFF2-40B4-BE49-F238E27FC236}">
                  <a16:creationId xmlns:a16="http://schemas.microsoft.com/office/drawing/2014/main" id="{CA292913-5796-2B42-B999-49E43AAF5AD8}"/>
                </a:ext>
              </a:extLst>
            </p:cNvPr>
            <p:cNvSpPr/>
            <p:nvPr/>
          </p:nvSpPr>
          <p:spPr>
            <a:xfrm>
              <a:off x="8093621" y="1127392"/>
              <a:ext cx="156755" cy="169817"/>
            </a:xfrm>
            <a:prstGeom prst="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0" name="Rectángulo 9">
              <a:extLst>
                <a:ext uri="{FF2B5EF4-FFF2-40B4-BE49-F238E27FC236}">
                  <a16:creationId xmlns:a16="http://schemas.microsoft.com/office/drawing/2014/main" id="{332A0843-2D61-194E-875F-9E869897BFB4}"/>
                </a:ext>
              </a:extLst>
            </p:cNvPr>
            <p:cNvSpPr/>
            <p:nvPr/>
          </p:nvSpPr>
          <p:spPr>
            <a:xfrm>
              <a:off x="8093620" y="929456"/>
              <a:ext cx="156755" cy="169817"/>
            </a:xfrm>
            <a:prstGeom prst="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1" name="Rectángulo 10">
              <a:extLst>
                <a:ext uri="{FF2B5EF4-FFF2-40B4-BE49-F238E27FC236}">
                  <a16:creationId xmlns:a16="http://schemas.microsoft.com/office/drawing/2014/main" id="{AA6B5FC6-393A-E842-A903-B2CE8A0F386E}"/>
                </a:ext>
              </a:extLst>
            </p:cNvPr>
            <p:cNvSpPr/>
            <p:nvPr/>
          </p:nvSpPr>
          <p:spPr>
            <a:xfrm>
              <a:off x="8093620" y="726981"/>
              <a:ext cx="156755" cy="169817"/>
            </a:xfrm>
            <a:prstGeom prst="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9" name="Rectángulo 18">
              <a:extLst>
                <a:ext uri="{FF2B5EF4-FFF2-40B4-BE49-F238E27FC236}">
                  <a16:creationId xmlns:a16="http://schemas.microsoft.com/office/drawing/2014/main" id="{ACBF09C0-02C4-1445-ABD6-7CC965A7AADD}"/>
                </a:ext>
              </a:extLst>
            </p:cNvPr>
            <p:cNvSpPr/>
            <p:nvPr/>
          </p:nvSpPr>
          <p:spPr>
            <a:xfrm>
              <a:off x="8093621" y="729230"/>
              <a:ext cx="156755" cy="169817"/>
            </a:xfrm>
            <a:prstGeom prst="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grpSp>
      <p:grpSp>
        <p:nvGrpSpPr>
          <p:cNvPr id="14" name="Grupo 13">
            <a:extLst>
              <a:ext uri="{FF2B5EF4-FFF2-40B4-BE49-F238E27FC236}">
                <a16:creationId xmlns:a16="http://schemas.microsoft.com/office/drawing/2014/main" id="{E0A0120B-D909-EC4D-8A7F-D3A7D6A4A679}"/>
              </a:ext>
            </a:extLst>
          </p:cNvPr>
          <p:cNvGrpSpPr/>
          <p:nvPr/>
        </p:nvGrpSpPr>
        <p:grpSpPr>
          <a:xfrm>
            <a:off x="9366925" y="742313"/>
            <a:ext cx="156756" cy="570228"/>
            <a:chOff x="8093620" y="726981"/>
            <a:chExt cx="156756" cy="570228"/>
          </a:xfrm>
        </p:grpSpPr>
        <p:sp>
          <p:nvSpPr>
            <p:cNvPr id="15" name="Rectángulo 14">
              <a:extLst>
                <a:ext uri="{FF2B5EF4-FFF2-40B4-BE49-F238E27FC236}">
                  <a16:creationId xmlns:a16="http://schemas.microsoft.com/office/drawing/2014/main" id="{6D985B80-37D4-CB4B-A46C-EA60ED0FDB9C}"/>
                </a:ext>
              </a:extLst>
            </p:cNvPr>
            <p:cNvSpPr/>
            <p:nvPr/>
          </p:nvSpPr>
          <p:spPr>
            <a:xfrm>
              <a:off x="8093621" y="1127392"/>
              <a:ext cx="156755" cy="169817"/>
            </a:xfrm>
            <a:prstGeom prst="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6" name="Rectángulo 15">
              <a:extLst>
                <a:ext uri="{FF2B5EF4-FFF2-40B4-BE49-F238E27FC236}">
                  <a16:creationId xmlns:a16="http://schemas.microsoft.com/office/drawing/2014/main" id="{2DE41F8E-1218-F144-9AB0-6BF4C4F655B5}"/>
                </a:ext>
              </a:extLst>
            </p:cNvPr>
            <p:cNvSpPr/>
            <p:nvPr/>
          </p:nvSpPr>
          <p:spPr>
            <a:xfrm>
              <a:off x="8093620" y="929456"/>
              <a:ext cx="156755" cy="169817"/>
            </a:xfrm>
            <a:prstGeom prst="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7" name="Rectángulo 16">
              <a:extLst>
                <a:ext uri="{FF2B5EF4-FFF2-40B4-BE49-F238E27FC236}">
                  <a16:creationId xmlns:a16="http://schemas.microsoft.com/office/drawing/2014/main" id="{6B6C8A96-3C66-5A49-8981-9BF1A07CB9D7}"/>
                </a:ext>
              </a:extLst>
            </p:cNvPr>
            <p:cNvSpPr/>
            <p:nvPr/>
          </p:nvSpPr>
          <p:spPr>
            <a:xfrm>
              <a:off x="8093620" y="726981"/>
              <a:ext cx="156755" cy="169817"/>
            </a:xfrm>
            <a:prstGeom prst="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grpSp>
      <p:sp>
        <p:nvSpPr>
          <p:cNvPr id="18" name="Rectángulo 17">
            <a:extLst>
              <a:ext uri="{FF2B5EF4-FFF2-40B4-BE49-F238E27FC236}">
                <a16:creationId xmlns:a16="http://schemas.microsoft.com/office/drawing/2014/main" id="{C356DD12-18BD-7948-AC8B-002FFE96B7C7}"/>
              </a:ext>
            </a:extLst>
          </p:cNvPr>
          <p:cNvSpPr/>
          <p:nvPr/>
        </p:nvSpPr>
        <p:spPr>
          <a:xfrm>
            <a:off x="10339436" y="761632"/>
            <a:ext cx="156755" cy="169817"/>
          </a:xfrm>
          <a:prstGeom prst="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solidFill>
                <a:schemeClr val="tx1"/>
              </a:solidFill>
            </a:endParaRPr>
          </a:p>
        </p:txBody>
      </p:sp>
    </p:spTree>
    <p:extLst>
      <p:ext uri="{BB962C8B-B14F-4D97-AF65-F5344CB8AC3E}">
        <p14:creationId xmlns:p14="http://schemas.microsoft.com/office/powerpoint/2010/main" val="197934068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484</TotalTime>
  <Words>1125</Words>
  <Application>Microsoft Macintosh PowerPoint</Application>
  <PresentationFormat>Panorámica</PresentationFormat>
  <Paragraphs>112</Paragraphs>
  <Slides>3</Slides>
  <Notes>3</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vt:i4>
      </vt:variant>
    </vt:vector>
  </HeadingPairs>
  <TitlesOfParts>
    <vt:vector size="7" baseType="lpstr">
      <vt:lpstr>Arial</vt:lpstr>
      <vt:lpstr>Calibri</vt:lpstr>
      <vt:lpstr>Calibri Light</vt:lpstr>
      <vt:lpstr>Tema de Office</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Microsoft Office User</dc:creator>
  <cp:lastModifiedBy>Microsoft Office User</cp:lastModifiedBy>
  <cp:revision>32</cp:revision>
  <dcterms:created xsi:type="dcterms:W3CDTF">2020-03-25T12:34:46Z</dcterms:created>
  <dcterms:modified xsi:type="dcterms:W3CDTF">2020-03-26T03:08:20Z</dcterms:modified>
</cp:coreProperties>
</file>